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60" r:id="rId4"/>
    <p:sldId id="259" r:id="rId5"/>
    <p:sldId id="302" r:id="rId6"/>
    <p:sldId id="266" r:id="rId7"/>
    <p:sldId id="271" r:id="rId8"/>
    <p:sldId id="272" r:id="rId9"/>
    <p:sldId id="273" r:id="rId10"/>
    <p:sldId id="274" r:id="rId11"/>
    <p:sldId id="275" r:id="rId12"/>
    <p:sldId id="277" r:id="rId13"/>
    <p:sldId id="279" r:id="rId14"/>
    <p:sldId id="288" r:id="rId15"/>
    <p:sldId id="291" r:id="rId16"/>
    <p:sldId id="292" r:id="rId17"/>
    <p:sldId id="293" r:id="rId18"/>
    <p:sldId id="297" r:id="rId19"/>
    <p:sldId id="300" r:id="rId20"/>
    <p:sldId id="261" r:id="rId21"/>
    <p:sldId id="262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186" autoAdjust="0"/>
    <p:restoredTop sz="94660"/>
  </p:normalViewPr>
  <p:slideViewPr>
    <p:cSldViewPr>
      <p:cViewPr varScale="1">
        <p:scale>
          <a:sx n="63" d="100"/>
          <a:sy n="63" d="100"/>
        </p:scale>
        <p:origin x="-1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A40A2-BFB9-45BC-A6CC-8B258A6D26F8}" type="datetimeFigureOut">
              <a:rPr lang="de-DE" smtClean="0"/>
              <a:pPr/>
              <a:t>09.05.2012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25745-7DAB-47CC-B33D-7F3FCE4D3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Interoperability, i. e. the capability of AAL systems and components to work together, is one essential requirement for successful market introduction of AAL systems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1E5F-E836-435D-A3F9-1B6094C48A54}" type="datetime1">
              <a:rPr lang="de-DE" smtClean="0"/>
              <a:pPr/>
              <a:t>09.05.2012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1E68-2CEE-4B63-8CB1-103537A25B71}" type="datetime1">
              <a:rPr lang="de-DE" smtClean="0"/>
              <a:pPr/>
              <a:t>09.05.2012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33D1-3545-49B7-8B30-37C7BA60E5A8}" type="datetime1">
              <a:rPr lang="de-DE" smtClean="0"/>
              <a:pPr/>
              <a:t>09.05.2012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0129-1F27-4A33-9913-F85B415CA751}" type="datetime1">
              <a:rPr lang="de-DE" smtClean="0"/>
              <a:pPr/>
              <a:t>09.05.2012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A880-7E7B-4F52-9682-FCC6C0D5AC06}" type="datetime1">
              <a:rPr lang="de-DE" smtClean="0"/>
              <a:pPr/>
              <a:t>09.05.2012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7F63-162F-4037-A92F-A8768C4E2AF3}" type="datetime1">
              <a:rPr lang="de-DE" smtClean="0"/>
              <a:pPr/>
              <a:t>09.05.2012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4673-7F3D-4A3D-806F-5A0BDE44F180}" type="datetime1">
              <a:rPr lang="de-DE" smtClean="0"/>
              <a:pPr/>
              <a:t>09.05.2012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C81F-F884-455E-9BE7-A8D2B6EE148B}" type="datetime1">
              <a:rPr lang="de-DE" smtClean="0"/>
              <a:pPr/>
              <a:t>09.05.2012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DA8B-E0A6-4421-91E2-7EB79E7C7179}" type="datetime1">
              <a:rPr lang="de-DE" smtClean="0"/>
              <a:pPr/>
              <a:t>09.05.2012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BA44-944A-4E33-A419-06C219E348CA}" type="datetime1">
              <a:rPr lang="de-DE" smtClean="0"/>
              <a:pPr/>
              <a:t>09.05.2012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5E16-9104-4C58-BFC0-C8C4667D2A12}" type="datetime1">
              <a:rPr lang="de-DE" smtClean="0"/>
              <a:pPr/>
              <a:t>09.05.2012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46F724-044E-4BFF-B1B3-DAA52207B43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803CD2-1B17-4426-A222-B2B4E2D13583}" type="datetime1">
              <a:rPr lang="de-DE" smtClean="0"/>
              <a:pPr/>
              <a:t>09.05.2012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46F724-044E-4BFF-B1B3-DAA52207B431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wmf"/><Relationship Id="rId3" Type="http://schemas.openxmlformats.org/officeDocument/2006/relationships/image" Target="../media/image36.jpeg"/><Relationship Id="rId21" Type="http://schemas.openxmlformats.org/officeDocument/2006/relationships/image" Target="../media/image54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0.png"/><Relationship Id="rId2" Type="http://schemas.openxmlformats.org/officeDocument/2006/relationships/image" Target="../media/image35.jpeg"/><Relationship Id="rId16" Type="http://schemas.openxmlformats.org/officeDocument/2006/relationships/image" Target="../media/image49.jpe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24" Type="http://schemas.openxmlformats.org/officeDocument/2006/relationships/image" Target="../media/image57.jpeg"/><Relationship Id="rId5" Type="http://schemas.openxmlformats.org/officeDocument/2006/relationships/image" Target="../media/image38.png"/><Relationship Id="rId15" Type="http://schemas.openxmlformats.org/officeDocument/2006/relationships/image" Target="../media/image48.jpeg"/><Relationship Id="rId23" Type="http://schemas.openxmlformats.org/officeDocument/2006/relationships/image" Target="../media/image56.png"/><Relationship Id="rId10" Type="http://schemas.openxmlformats.org/officeDocument/2006/relationships/image" Target="../media/image43.jpe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jpeg"/><Relationship Id="rId18" Type="http://schemas.openxmlformats.org/officeDocument/2006/relationships/image" Target="../media/image91.png"/><Relationship Id="rId3" Type="http://schemas.openxmlformats.org/officeDocument/2006/relationships/image" Target="../media/image77.png"/><Relationship Id="rId21" Type="http://schemas.openxmlformats.org/officeDocument/2006/relationships/hyperlink" Target="http://www.agh.edu.pl/" TargetMode="External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0.png"/><Relationship Id="rId25" Type="http://schemas.openxmlformats.org/officeDocument/2006/relationships/image" Target="../media/image75.png"/><Relationship Id="rId2" Type="http://schemas.openxmlformats.org/officeDocument/2006/relationships/image" Target="../media/image76.jpeg"/><Relationship Id="rId16" Type="http://schemas.openxmlformats.org/officeDocument/2006/relationships/image" Target="http://w3.haifa.ibm.com/repository/resources/logos/ibm_corporate/IBM_logoBlueLowRes.gif" TargetMode="External"/><Relationship Id="rId20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5.jpe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hyperlink" Target="http://www.uni-siegen.de/start/" TargetMode="External"/><Relationship Id="rId10" Type="http://schemas.openxmlformats.org/officeDocument/2006/relationships/image" Target="../media/image84.jpeg"/><Relationship Id="rId19" Type="http://schemas.openxmlformats.org/officeDocument/2006/relationships/image" Target="../media/image92.jpeg"/><Relationship Id="rId4" Type="http://schemas.openxmlformats.org/officeDocument/2006/relationships/image" Target="../media/image78.png"/><Relationship Id="rId9" Type="http://schemas.openxmlformats.org/officeDocument/2006/relationships/image" Target="../media/image83.jpeg"/><Relationship Id="rId14" Type="http://schemas.openxmlformats.org/officeDocument/2006/relationships/image" Target="../media/image88.wmf"/><Relationship Id="rId22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wmf"/><Relationship Id="rId18" Type="http://schemas.openxmlformats.org/officeDocument/2006/relationships/image" Target="../media/image23.wmf"/><Relationship Id="rId26" Type="http://schemas.openxmlformats.org/officeDocument/2006/relationships/image" Target="../media/image31.wmf"/><Relationship Id="rId3" Type="http://schemas.openxmlformats.org/officeDocument/2006/relationships/image" Target="../media/image8.png"/><Relationship Id="rId21" Type="http://schemas.openxmlformats.org/officeDocument/2006/relationships/image" Target="../media/image26.wmf"/><Relationship Id="rId7" Type="http://schemas.openxmlformats.org/officeDocument/2006/relationships/image" Target="../media/image12.png"/><Relationship Id="rId12" Type="http://schemas.openxmlformats.org/officeDocument/2006/relationships/image" Target="../media/image17.wmf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wmf"/><Relationship Id="rId20" Type="http://schemas.openxmlformats.org/officeDocument/2006/relationships/image" Target="../media/image25.png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24" Type="http://schemas.openxmlformats.org/officeDocument/2006/relationships/image" Target="../media/image29.wmf"/><Relationship Id="rId5" Type="http://schemas.openxmlformats.org/officeDocument/2006/relationships/image" Target="../media/image10.wmf"/><Relationship Id="rId15" Type="http://schemas.openxmlformats.org/officeDocument/2006/relationships/image" Target="../media/image20.wmf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wmf"/><Relationship Id="rId19" Type="http://schemas.openxmlformats.org/officeDocument/2006/relationships/image" Target="../media/image24.png"/><Relationship Id="rId4" Type="http://schemas.openxmlformats.org/officeDocument/2006/relationships/image" Target="../media/image9.wmf"/><Relationship Id="rId9" Type="http://schemas.openxmlformats.org/officeDocument/2006/relationships/image" Target="../media/image14.png"/><Relationship Id="rId14" Type="http://schemas.openxmlformats.org/officeDocument/2006/relationships/image" Target="../media/image19.wmf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SMB Strategic Group 5 (SG 5)</a:t>
            </a:r>
            <a:br>
              <a:rPr lang="de-DE" b="1" dirty="0" smtClean="0"/>
            </a:br>
            <a:r>
              <a:rPr lang="de-DE" b="1" dirty="0" err="1" smtClean="0"/>
              <a:t>Ambient</a:t>
            </a:r>
            <a:r>
              <a:rPr lang="de-DE" b="1" dirty="0" smtClean="0"/>
              <a:t> </a:t>
            </a:r>
            <a:r>
              <a:rPr lang="de-DE" b="1" dirty="0" err="1" smtClean="0"/>
              <a:t>Assisted</a:t>
            </a:r>
            <a:r>
              <a:rPr lang="de-DE" b="1" dirty="0" smtClean="0"/>
              <a:t> Living (AAL)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7376864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de-DE" dirty="0" smtClean="0"/>
              <a:t>Meeting Report, Frankfurt, 6-7 March 2012</a:t>
            </a:r>
          </a:p>
          <a:p>
            <a:pPr algn="l"/>
            <a:endParaRPr lang="de-DE" dirty="0" smtClean="0"/>
          </a:p>
          <a:p>
            <a:pPr algn="l"/>
            <a:r>
              <a:rPr lang="de-DE" dirty="0" smtClean="0"/>
              <a:t>Ulrike Haltrich</a:t>
            </a:r>
          </a:p>
          <a:p>
            <a:pPr algn="l"/>
            <a:r>
              <a:rPr lang="de-DE" dirty="0" smtClean="0"/>
              <a:t>TC 100 </a:t>
            </a:r>
            <a:r>
              <a:rPr lang="de-DE" dirty="0" smtClean="0"/>
              <a:t>AGS, </a:t>
            </a:r>
            <a:r>
              <a:rPr lang="de-DE" dirty="0" smtClean="0"/>
              <a:t>Dallas, 15 May 2012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n-US" altLang="ja-JP" b="1" dirty="0" smtClean="0"/>
              <a:t>Example of R&amp;D Project (4)</a:t>
            </a:r>
            <a:endParaRPr lang="ja-JP" altLang="en-US" b="1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4544" y="1486173"/>
            <a:ext cx="9144000" cy="5746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dirty="0" smtClean="0"/>
              <a:t>Home ICT services that assist living</a:t>
            </a:r>
            <a:endParaRPr lang="ja-JP" altLang="en-US" dirty="0" smtClean="0"/>
          </a:p>
        </p:txBody>
      </p:sp>
      <p:sp>
        <p:nvSpPr>
          <p:cNvPr id="3075" name="テキスト ボックス 13"/>
          <p:cNvSpPr txBox="1">
            <a:spLocks noChangeArrowheads="1"/>
          </p:cNvSpPr>
          <p:nvPr/>
        </p:nvSpPr>
        <p:spPr bwMode="auto">
          <a:xfrm>
            <a:off x="3027363" y="6400800"/>
            <a:ext cx="363894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“</a:t>
            </a:r>
            <a:r>
              <a:rPr lang="en-US" altLang="ja-JP" sz="2000" i="1" dirty="0"/>
              <a:t>e-MIMAMORI </a:t>
            </a:r>
            <a:r>
              <a:rPr lang="en-US" altLang="ja-JP" sz="2000" dirty="0"/>
              <a:t>(watching)” (NEC)</a:t>
            </a:r>
            <a:endParaRPr lang="ja-JP" altLang="en-US" sz="2000"/>
          </a:p>
        </p:txBody>
      </p:sp>
      <p:sp>
        <p:nvSpPr>
          <p:cNvPr id="3077" name="テキスト ボックス 99"/>
          <p:cNvSpPr txBox="1">
            <a:spLocks noChangeArrowheads="1"/>
          </p:cNvSpPr>
          <p:nvPr/>
        </p:nvSpPr>
        <p:spPr bwMode="auto">
          <a:xfrm>
            <a:off x="388938" y="1916832"/>
            <a:ext cx="8755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/>
              <a:t>Cloud-type service that watches </a:t>
            </a:r>
            <a:r>
              <a:rPr lang="en-US" altLang="ja-JP" sz="2400" dirty="0" smtClean="0"/>
              <a:t>daily </a:t>
            </a:r>
            <a:r>
              <a:rPr lang="en-US" altLang="ja-JP" sz="2400" dirty="0"/>
              <a:t>activity rhythm and safety of </a:t>
            </a:r>
            <a:r>
              <a:rPr lang="en-US" altLang="ja-JP" sz="2400" dirty="0" smtClean="0"/>
              <a:t>older </a:t>
            </a:r>
            <a:r>
              <a:rPr lang="en-US" altLang="ja-JP" sz="2400" dirty="0"/>
              <a:t>person.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1386165" y="2819381"/>
            <a:ext cx="6464788" cy="3517502"/>
            <a:chOff x="132" y="976"/>
            <a:chExt cx="5510" cy="2998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41" y="976"/>
              <a:ext cx="1996" cy="2998"/>
            </a:xfrm>
            <a:prstGeom prst="rect">
              <a:avLst/>
            </a:prstGeom>
            <a:solidFill>
              <a:srgbClr val="EEFFBD">
                <a:alpha val="50000"/>
              </a:srgbClr>
            </a:solidFill>
            <a:ln w="25400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en-US" sz="1200">
                <a:ea typeface="HGP創英角ｺﾞｼｯｸUB" charset="0"/>
                <a:cs typeface="HGP創英角ｺﾞｼｯｸUB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75" y="1033"/>
              <a:ext cx="868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 b="1">
                  <a:ea typeface="HGP創英角ｺﾞｼｯｸUB" charset="0"/>
                  <a:cs typeface="HGP創英角ｺﾞｼｯｸUB" charset="0"/>
                </a:rPr>
                <a:t>Older person</a:t>
              </a:r>
              <a:endParaRPr lang="en-US" altLang="ja-JP" sz="1050" b="1">
                <a:ea typeface="HGP創英角ｺﾞｼｯｸUB" charset="0"/>
                <a:cs typeface="HGP創英角ｺﾞｼｯｸUB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245" y="976"/>
              <a:ext cx="3357" cy="969"/>
            </a:xfrm>
            <a:prstGeom prst="rect">
              <a:avLst/>
            </a:prstGeom>
            <a:solidFill>
              <a:srgbClr val="EEFFBD">
                <a:alpha val="50000"/>
              </a:srgbClr>
            </a:solidFill>
            <a:ln w="25400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200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438" y="976"/>
              <a:ext cx="2730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1200" b="1" dirty="0">
                  <a:ea typeface="HGP創英角ｺﾞｼｯｸUB" charset="0"/>
                  <a:cs typeface="HGP創英角ｺﾞｼｯｸUB" charset="0"/>
                </a:rPr>
                <a:t>Family, Caregiver, or NPO</a:t>
              </a:r>
              <a:r>
                <a:rPr lang="ja-JP" altLang="en-US" sz="1200" b="1" dirty="0">
                  <a:ea typeface="HGP創英角ｺﾞｼｯｸUB" charset="0"/>
                  <a:cs typeface="HGP創英角ｺﾞｼｯｸUB" charset="0"/>
                </a:rPr>
                <a:t>’</a:t>
              </a:r>
              <a:r>
                <a:rPr lang="en-US" altLang="ja-JP" sz="1200" b="1" dirty="0">
                  <a:ea typeface="HGP創英角ｺﾞｼｯｸUB" charset="0"/>
                  <a:cs typeface="HGP創英角ｺﾞｼｯｸUB" charset="0"/>
                </a:rPr>
                <a:t>s staff</a:t>
              </a:r>
              <a:endParaRPr lang="en-US" altLang="ja-JP" sz="1050" b="1" dirty="0">
                <a:ea typeface="HGP創英角ｺﾞｼｯｸUB" charset="0"/>
                <a:cs typeface="HGP創英角ｺﾞｼｯｸUB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438" y="2150"/>
              <a:ext cx="3159" cy="1824"/>
            </a:xfrm>
            <a:prstGeom prst="rect">
              <a:avLst/>
            </a:prstGeom>
            <a:solidFill>
              <a:srgbClr val="EEFFBD">
                <a:alpha val="50000"/>
              </a:srgbClr>
            </a:solidFill>
            <a:ln w="25400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200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gray">
            <a:xfrm>
              <a:off x="3665" y="2591"/>
              <a:ext cx="498" cy="263"/>
            </a:xfrm>
            <a:prstGeom prst="ellipse">
              <a:avLst/>
            </a:prstGeom>
            <a:solidFill>
              <a:srgbClr val="6666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B4A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288000" tIns="90000" rIns="288000" bIns="90000" anchor="ctr"/>
            <a:lstStyle/>
            <a:p>
              <a:pPr algn="ctr"/>
              <a:r>
                <a:rPr lang="en-US" altLang="ja-JP" sz="700">
                  <a:solidFill>
                    <a:schemeClr val="bg1"/>
                  </a:solidFill>
                  <a:ea typeface="HGP創英角ｺﾞｼｯｸUB" charset="0"/>
                  <a:cs typeface="Osaka" charset="0"/>
                </a:rPr>
                <a:t>Rules for </a:t>
              </a:r>
            </a:p>
            <a:p>
              <a:pPr algn="ctr"/>
              <a:r>
                <a:rPr lang="en-US" altLang="ja-JP" sz="1000">
                  <a:solidFill>
                    <a:schemeClr val="bg1"/>
                  </a:solidFill>
                </a:rPr>
                <a:t>Evaluation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633" y="2223"/>
              <a:ext cx="903" cy="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1000"/>
                <a:t>e-mail notification </a:t>
              </a:r>
              <a:br>
                <a:rPr lang="en-US" altLang="ja-JP" sz="1000"/>
              </a:br>
              <a:r>
                <a:rPr lang="ja-JP" altLang="en-US" sz="1000"/>
                <a:t>　　</a:t>
              </a:r>
              <a:r>
                <a:rPr lang="en-US" altLang="ja-JP" sz="1000">
                  <a:solidFill>
                    <a:schemeClr val="accent2"/>
                  </a:solidFill>
                  <a:ea typeface="HGP創英角ｺﾞｼｯｸUB" charset="0"/>
                  <a:cs typeface="HGP創英角ｺﾞｼｯｸUB" charset="0"/>
                </a:rPr>
                <a:t>↑</a:t>
              </a:r>
              <a:br>
                <a:rPr lang="en-US" altLang="ja-JP" sz="1000">
                  <a:solidFill>
                    <a:schemeClr val="accent2"/>
                  </a:solidFill>
                  <a:ea typeface="HGP創英角ｺﾞｼｯｸUB" charset="0"/>
                  <a:cs typeface="HGP創英角ｺﾞｼｯｸUB" charset="0"/>
                </a:rPr>
              </a:br>
              <a:r>
                <a:rPr lang="en-US" altLang="ja-JP" sz="1000">
                  <a:solidFill>
                    <a:schemeClr val="accent2"/>
                  </a:solidFill>
                  <a:ea typeface="HGP創英角ｺﾞｼｯｸUB" charset="0"/>
                  <a:cs typeface="HGP創英角ｺﾞｼｯｸUB" charset="0"/>
                </a:rPr>
                <a:t>A</a:t>
              </a:r>
              <a:r>
                <a:rPr lang="en-US" altLang="ja-JP" sz="1000"/>
                <a:t>nomaly detection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672" y="3430"/>
              <a:ext cx="478" cy="264"/>
            </a:xfrm>
            <a:prstGeom prst="rect">
              <a:avLst/>
            </a:prstGeom>
            <a:solidFill>
              <a:srgbClr val="EEFFBD"/>
            </a:solidFill>
            <a:ln w="25400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800" rIns="18000" bIns="10800" anchor="ctr"/>
            <a:lstStyle/>
            <a:p>
              <a:pPr algn="ctr">
                <a:lnSpc>
                  <a:spcPct val="90000"/>
                </a:lnSpc>
              </a:pPr>
              <a:r>
                <a:rPr lang="en-US" altLang="ja-JP" sz="1050">
                  <a:solidFill>
                    <a:srgbClr val="6666FF"/>
                  </a:solidFill>
                  <a:ea typeface="HGP創英角ｺﾞｼｯｸUB" charset="0"/>
                  <a:cs typeface="HGP創英角ｺﾞｼｯｸUB" charset="0"/>
                </a:rPr>
                <a:t>Watching</a:t>
              </a:r>
              <a:br>
                <a:rPr lang="en-US" altLang="ja-JP" sz="1050">
                  <a:solidFill>
                    <a:srgbClr val="6666FF"/>
                  </a:solidFill>
                  <a:ea typeface="HGP創英角ｺﾞｼｯｸUB" charset="0"/>
                  <a:cs typeface="HGP創英角ｺﾞｼｯｸUB" charset="0"/>
                </a:rPr>
              </a:br>
              <a:r>
                <a:rPr lang="en-US" altLang="ja-JP" sz="1050">
                  <a:solidFill>
                    <a:srgbClr val="6666FF"/>
                  </a:solidFill>
                  <a:ea typeface="HGP創英角ｺﾞｼｯｸUB" charset="0"/>
                  <a:cs typeface="HGP創英角ｺﾞｼｯｸUB" charset="0"/>
                </a:rPr>
                <a:t> Server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2421" y="2149"/>
              <a:ext cx="463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ja-JP" altLang="en-US" sz="1200">
                  <a:solidFill>
                    <a:schemeClr val="hlink"/>
                  </a:solidFill>
                  <a:ea typeface="HGP創英角ｺﾞｼｯｸUB" charset="0"/>
                  <a:cs typeface="HGP創英角ｺﾞｼｯｸUB" charset="0"/>
                </a:rPr>
                <a:t>ＮＥＣ</a:t>
              </a:r>
              <a:endParaRPr lang="ja-JP" altLang="en-US" sz="1050">
                <a:ea typeface="HGP創英角ｺﾞｼｯｸUB" charset="0"/>
                <a:cs typeface="HGP創英角ｺﾞｼｯｸUB" charset="0"/>
              </a:endParaRP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2479" y="3430"/>
              <a:ext cx="1119" cy="499"/>
            </a:xfrm>
            <a:prstGeom prst="flowChartAlternateProcess">
              <a:avLst/>
            </a:prstGeom>
            <a:solidFill>
              <a:srgbClr val="EEFFBD"/>
            </a:solidFill>
            <a:ln w="25400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8000" rIns="54000" bIns="10800" anchor="ctr"/>
            <a:lstStyle/>
            <a:p>
              <a:pPr algn="ctr"/>
              <a:r>
                <a:rPr lang="en-US" altLang="ja-JP" sz="1000" b="1">
                  <a:ea typeface="HGP創英角ｺﾞｼｯｸUB" charset="0"/>
                  <a:cs typeface="HGP創英角ｺﾞｼｯｸUB" charset="0"/>
                </a:rPr>
                <a:t>Sending data of </a:t>
              </a:r>
            </a:p>
            <a:p>
              <a:pPr algn="ctr"/>
              <a:r>
                <a:rPr lang="en-US" altLang="ja-JP" sz="1000" b="1">
                  <a:ea typeface="HGP創英角ｺﾞｼｯｸUB" charset="0"/>
                  <a:cs typeface="HGP創英角ｺﾞｼｯｸUB" charset="0"/>
                </a:rPr>
                <a:t>two sensors</a:t>
              </a:r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4213" y="3430"/>
              <a:ext cx="1324" cy="499"/>
            </a:xfrm>
            <a:prstGeom prst="flowChartAlternateProcess">
              <a:avLst/>
            </a:prstGeom>
            <a:solidFill>
              <a:srgbClr val="EEFFBD"/>
            </a:solidFill>
            <a:ln w="25400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800" tIns="10800" rIns="18000" bIns="10800" anchor="ctr"/>
            <a:lstStyle/>
            <a:p>
              <a:pPr algn="ctr" eaLnBrk="0" hangingPunct="0"/>
              <a:r>
                <a:rPr lang="en-US" altLang="ja-JP" sz="1000" b="1"/>
                <a:t>Analysis of living </a:t>
              </a:r>
              <a:br>
                <a:rPr lang="en-US" altLang="ja-JP" sz="1000" b="1"/>
              </a:br>
              <a:r>
                <a:rPr lang="en-US" altLang="ja-JP" sz="1000" b="1"/>
                <a:t>activities rhythm</a:t>
              </a:r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>
              <a:off x="4398" y="2208"/>
              <a:ext cx="1208" cy="392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66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00">
                  <a:solidFill>
                    <a:srgbClr val="6666FF"/>
                  </a:solidFill>
                  <a:ea typeface="HGP創英角ｺﾞｼｯｸUB" charset="0"/>
                  <a:cs typeface="HGP創英角ｺﾞｼｯｸUB" charset="0"/>
                </a:rPr>
                <a:t>Website for Caregiver</a:t>
              </a:r>
              <a:br>
                <a:rPr lang="en-US" altLang="ja-JP" sz="1000">
                  <a:solidFill>
                    <a:srgbClr val="6666FF"/>
                  </a:solidFill>
                  <a:ea typeface="HGP創英角ｺﾞｼｯｸUB" charset="0"/>
                  <a:cs typeface="HGP創英角ｺﾞｼｯｸUB" charset="0"/>
                </a:rPr>
              </a:br>
              <a:r>
                <a:rPr lang="en-US" altLang="ja-JP" sz="1000">
                  <a:solidFill>
                    <a:srgbClr val="6666FF"/>
                  </a:solidFill>
                  <a:ea typeface="HGP創英角ｺﾞｼｯｸUB" charset="0"/>
                  <a:cs typeface="HGP創英角ｺﾞｼｯｸUB" charset="0"/>
                </a:rPr>
                <a:t> / NPO</a:t>
              </a:r>
              <a:r>
                <a:rPr lang="ja-JP" altLang="en-US" sz="1000">
                  <a:solidFill>
                    <a:srgbClr val="6666FF"/>
                  </a:solidFill>
                  <a:ea typeface="HGP創英角ｺﾞｼｯｸUB" charset="0"/>
                  <a:cs typeface="HGP創英角ｺﾞｼｯｸUB" charset="0"/>
                </a:rPr>
                <a:t>’</a:t>
              </a:r>
              <a:r>
                <a:rPr lang="en-US" altLang="ja-JP" sz="1000">
                  <a:solidFill>
                    <a:srgbClr val="6666FF"/>
                  </a:solidFill>
                  <a:ea typeface="HGP創英角ｺﾞｼｯｸUB" charset="0"/>
                  <a:cs typeface="HGP創英角ｺﾞｼｯｸUB" charset="0"/>
                </a:rPr>
                <a:t>s staff</a:t>
              </a:r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>
              <a:off x="2873" y="2261"/>
              <a:ext cx="742" cy="377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66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1000">
                  <a:solidFill>
                    <a:srgbClr val="6666FF"/>
                  </a:solidFill>
                  <a:ea typeface="HGP創英角ｺﾞｼｯｸUB" charset="0"/>
                  <a:cs typeface="HGP創英角ｺﾞｼｯｸUB" charset="0"/>
                </a:rPr>
                <a:t>Website for Famiky</a:t>
              </a:r>
            </a:p>
          </p:txBody>
        </p:sp>
        <p:pic>
          <p:nvPicPr>
            <p:cNvPr id="21" name="Picture 19" descr="ps_011_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" y="1564"/>
              <a:ext cx="196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" name="Picture 20" descr="ps_013_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" y="1480"/>
              <a:ext cx="246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" y="1459"/>
              <a:ext cx="14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3062" y="1190"/>
              <a:ext cx="45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000">
                  <a:solidFill>
                    <a:schemeClr val="hlink"/>
                  </a:solidFill>
                  <a:ea typeface="HGP創英角ｺﾞｼｯｸUB" charset="0"/>
                  <a:cs typeface="HGP創英角ｺﾞｼｯｸUB" charset="0"/>
                </a:rPr>
                <a:t>Family</a:t>
              </a:r>
            </a:p>
          </p:txBody>
        </p:sp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1857"/>
              <a:ext cx="314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2984" y="1803"/>
              <a:ext cx="1849" cy="200"/>
              <a:chOff x="2984" y="1390"/>
              <a:chExt cx="1849" cy="317"/>
            </a:xfrm>
          </p:grpSpPr>
          <p:sp>
            <p:nvSpPr>
              <p:cNvPr id="87" name="Freeform 25"/>
              <p:cNvSpPr>
                <a:spLocks/>
              </p:cNvSpPr>
              <p:nvPr/>
            </p:nvSpPr>
            <p:spPr bwMode="auto">
              <a:xfrm>
                <a:off x="2984" y="1390"/>
                <a:ext cx="743" cy="317"/>
              </a:xfrm>
              <a:custGeom>
                <a:avLst/>
                <a:gdLst>
                  <a:gd name="T0" fmla="*/ 545 w 545"/>
                  <a:gd name="T1" fmla="*/ 317 h 317"/>
                  <a:gd name="T2" fmla="*/ 0 w 545"/>
                  <a:gd name="T3" fmla="*/ 317 h 317"/>
                  <a:gd name="T4" fmla="*/ 0 w 545"/>
                  <a:gd name="T5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5" h="317">
                    <a:moveTo>
                      <a:pt x="545" y="317"/>
                    </a:moveTo>
                    <a:lnTo>
                      <a:pt x="0" y="317"/>
                    </a:lnTo>
                    <a:lnTo>
                      <a:pt x="0" y="0"/>
                    </a:lnTo>
                  </a:path>
                </a:pathLst>
              </a:custGeom>
              <a:noFill/>
              <a:ln w="158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200"/>
              </a:p>
            </p:txBody>
          </p:sp>
          <p:sp>
            <p:nvSpPr>
              <p:cNvPr id="88" name="Freeform 26"/>
              <p:cNvSpPr>
                <a:spLocks/>
              </p:cNvSpPr>
              <p:nvPr/>
            </p:nvSpPr>
            <p:spPr bwMode="auto">
              <a:xfrm flipH="1">
                <a:off x="4090" y="1390"/>
                <a:ext cx="743" cy="317"/>
              </a:xfrm>
              <a:custGeom>
                <a:avLst/>
                <a:gdLst>
                  <a:gd name="T0" fmla="*/ 545 w 545"/>
                  <a:gd name="T1" fmla="*/ 317 h 317"/>
                  <a:gd name="T2" fmla="*/ 0 w 545"/>
                  <a:gd name="T3" fmla="*/ 317 h 317"/>
                  <a:gd name="T4" fmla="*/ 0 w 545"/>
                  <a:gd name="T5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5" h="317">
                    <a:moveTo>
                      <a:pt x="545" y="317"/>
                    </a:moveTo>
                    <a:lnTo>
                      <a:pt x="0" y="317"/>
                    </a:lnTo>
                    <a:lnTo>
                      <a:pt x="0" y="0"/>
                    </a:lnTo>
                  </a:path>
                </a:pathLst>
              </a:custGeom>
              <a:noFill/>
              <a:ln w="158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200"/>
              </a:p>
            </p:txBody>
          </p:sp>
        </p:grpSp>
        <p:pic>
          <p:nvPicPr>
            <p:cNvPr id="27" name="Picture 28" descr="ps_025_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" y="1576"/>
              <a:ext cx="283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8" name="Picture 29" descr="ps_010_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" y="1480"/>
              <a:ext cx="295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9" name="Picture 30" descr="ps_006_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" y="1377"/>
              <a:ext cx="278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5269" y="2468"/>
              <a:ext cx="268" cy="230"/>
              <a:chOff x="5228" y="1068"/>
              <a:chExt cx="268" cy="230"/>
            </a:xfrm>
          </p:grpSpPr>
          <p:pic>
            <p:nvPicPr>
              <p:cNvPr id="83" name="Picture 3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228" y="1068"/>
                <a:ext cx="155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B4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84" name="Picture 3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266" y="1095"/>
                <a:ext cx="156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B4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85" name="Picture 3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305" y="1122"/>
                <a:ext cx="154" cy="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B4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86" name="Picture 3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341" y="1149"/>
                <a:ext cx="155" cy="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B4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4450" y="1208"/>
              <a:ext cx="118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000">
                  <a:solidFill>
                    <a:schemeClr val="hlink"/>
                  </a:solidFill>
                  <a:ea typeface="HGP創英角ｺﾞｼｯｸUB" charset="0"/>
                  <a:cs typeface="HGP創英角ｺﾞｼｯｸUB" charset="0"/>
                </a:rPr>
                <a:t>Caregiver / NPO</a:t>
              </a:r>
              <a:r>
                <a:rPr lang="ja-JP" altLang="en-US" sz="1000">
                  <a:solidFill>
                    <a:schemeClr val="hlink"/>
                  </a:solidFill>
                  <a:ea typeface="HGP創英角ｺﾞｼｯｸUB" charset="0"/>
                  <a:cs typeface="HGP創英角ｺﾞｼｯｸUB" charset="0"/>
                </a:rPr>
                <a:t>’</a:t>
              </a:r>
              <a:r>
                <a:rPr lang="en-US" altLang="ja-JP" sz="1000">
                  <a:solidFill>
                    <a:schemeClr val="hlink"/>
                  </a:solidFill>
                  <a:ea typeface="HGP創英角ｺﾞｼｯｸUB" charset="0"/>
                  <a:cs typeface="HGP創英角ｺﾞｼｯｸUB" charset="0"/>
                </a:rPr>
                <a:t>s staff</a:t>
              </a:r>
            </a:p>
          </p:txBody>
        </p: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2266" y="1616"/>
              <a:ext cx="791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700">
                  <a:solidFill>
                    <a:srgbClr val="6666FF"/>
                  </a:solidFill>
                  <a:ea typeface="HGP創英角ｺﾞｼｯｸUB" charset="0"/>
                  <a:cs typeface="HGP創英角ｺﾞｼｯｸUB" charset="0"/>
                </a:rPr>
                <a:t>Check  the </a:t>
              </a:r>
            </a:p>
            <a:p>
              <a:pPr algn="ctr"/>
              <a:r>
                <a:rPr lang="en-US" altLang="ja-JP" sz="700">
                  <a:solidFill>
                    <a:srgbClr val="6666FF"/>
                  </a:solidFill>
                  <a:ea typeface="HGP創英角ｺﾞｼｯｸUB" charset="0"/>
                  <a:cs typeface="HGP創英角ｺﾞｼｯｸUB" charset="0"/>
                </a:rPr>
                <a:t>daily activity rhythm </a:t>
              </a:r>
            </a:p>
          </p:txBody>
        </p:sp>
        <p:sp>
          <p:nvSpPr>
            <p:cNvPr id="33" name="Line 39"/>
            <p:cNvSpPr>
              <a:spLocks noChangeShapeType="1"/>
            </p:cNvSpPr>
            <p:nvPr/>
          </p:nvSpPr>
          <p:spPr bwMode="auto">
            <a:xfrm>
              <a:off x="2901" y="1870"/>
              <a:ext cx="0" cy="40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2756" y="2426"/>
              <a:ext cx="180" cy="278"/>
              <a:chOff x="2247" y="1969"/>
              <a:chExt cx="390" cy="496"/>
            </a:xfrm>
          </p:grpSpPr>
          <p:pic>
            <p:nvPicPr>
              <p:cNvPr id="81" name="Picture 4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247" y="1969"/>
                <a:ext cx="390" cy="4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B4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82" name="Rectangle 42"/>
              <p:cNvSpPr>
                <a:spLocks noChangeArrowheads="1"/>
              </p:cNvSpPr>
              <p:nvPr/>
            </p:nvSpPr>
            <p:spPr bwMode="auto">
              <a:xfrm>
                <a:off x="2253" y="1975"/>
                <a:ext cx="381" cy="490"/>
              </a:xfrm>
              <a:prstGeom prst="rect">
                <a:avLst/>
              </a:prstGeom>
              <a:noFill/>
              <a:ln w="1905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1200"/>
              </a:p>
            </p:txBody>
          </p:sp>
        </p:grpSp>
        <p:pic>
          <p:nvPicPr>
            <p:cNvPr id="35" name="Picture 4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" y="1441"/>
              <a:ext cx="14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6" name="Text Box 44"/>
            <p:cNvSpPr txBox="1">
              <a:spLocks noChangeArrowheads="1"/>
            </p:cNvSpPr>
            <p:nvPr/>
          </p:nvSpPr>
          <p:spPr bwMode="auto">
            <a:xfrm>
              <a:off x="3515" y="1210"/>
              <a:ext cx="790" cy="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1000">
                  <a:ea typeface="HGP創英角ｺﾞｼｯｸUB" charset="0"/>
                  <a:cs typeface="HGP創英角ｺﾞｼｯｸUB" charset="0"/>
                </a:rPr>
                <a:t>S</a:t>
              </a:r>
              <a:r>
                <a:rPr lang="en-US" sz="1000">
                  <a:ea typeface="HGP創英角ｺﾞｼｯｸUB" charset="0"/>
                  <a:cs typeface="HGP創英角ｺﾞｼｯｸUB" charset="0"/>
                </a:rPr>
                <a:t>uppor</a:t>
              </a:r>
              <a:r>
                <a:rPr lang="en-US" altLang="ja-JP" sz="1000">
                  <a:ea typeface="HGP創英角ｺﾞｼｯｸUB" charset="0"/>
                  <a:cs typeface="HGP創英角ｺﾞｼｯｸUB" charset="0"/>
                </a:rPr>
                <a:t>t</a:t>
              </a:r>
              <a:br>
                <a:rPr lang="en-US" altLang="ja-JP" sz="1000">
                  <a:ea typeface="HGP創英角ｺﾞｼｯｸUB" charset="0"/>
                  <a:cs typeface="HGP創英角ｺﾞｼｯｸUB" charset="0"/>
                </a:rPr>
              </a:br>
              <a:r>
                <a:rPr lang="en-US" altLang="ja-JP" sz="700">
                  <a:ea typeface="HGP創英角ｺﾞｼｯｸUB" charset="0"/>
                  <a:cs typeface="HGP創英角ｺﾞｼｯｸUB" charset="0"/>
                </a:rPr>
                <a:t>↑</a:t>
              </a:r>
            </a:p>
            <a:p>
              <a:pPr algn="ctr"/>
              <a:r>
                <a:rPr lang="en-US" altLang="ja-JP" sz="1000">
                  <a:ea typeface="HGP創英角ｺﾞｼｯｸUB" charset="0"/>
                  <a:cs typeface="HGP創英角ｺﾞｼｯｸUB" charset="0"/>
                </a:rPr>
                <a:t>Evaluation</a:t>
              </a:r>
            </a:p>
            <a:p>
              <a:pPr algn="ctr"/>
              <a:r>
                <a:rPr lang="en-US" altLang="ja-JP" sz="700">
                  <a:ea typeface="HGP創英角ｺﾞｼｯｸUB" charset="0"/>
                  <a:cs typeface="HGP創英角ｺﾞｼｯｸUB" charset="0"/>
                </a:rPr>
                <a:t>↑</a:t>
              </a:r>
            </a:p>
            <a:p>
              <a:pPr algn="ctr"/>
              <a:r>
                <a:rPr lang="en-US" altLang="ja-JP" sz="1000">
                  <a:ea typeface="HGP創英角ｺﾞｼｯｸUB" charset="0"/>
                  <a:cs typeface="HGP創英角ｺﾞｼｯｸUB" charset="0"/>
                </a:rPr>
                <a:t>Check</a:t>
              </a:r>
            </a:p>
          </p:txBody>
        </p:sp>
        <p:sp>
          <p:nvSpPr>
            <p:cNvPr id="37" name="Line 45"/>
            <p:cNvSpPr>
              <a:spLocks noChangeShapeType="1"/>
            </p:cNvSpPr>
            <p:nvPr/>
          </p:nvSpPr>
          <p:spPr bwMode="auto">
            <a:xfrm>
              <a:off x="5420" y="1860"/>
              <a:ext cx="0" cy="40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  <p:sp>
          <p:nvSpPr>
            <p:cNvPr id="38" name="Text Box 47"/>
            <p:cNvSpPr txBox="1">
              <a:spLocks noChangeArrowheads="1"/>
            </p:cNvSpPr>
            <p:nvPr/>
          </p:nvSpPr>
          <p:spPr bwMode="auto">
            <a:xfrm>
              <a:off x="2524" y="3120"/>
              <a:ext cx="62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1000">
                  <a:ea typeface="HGP創英角ｺﾞｼｯｸUB" charset="0"/>
                  <a:cs typeface="HGP創英角ｺﾞｼｯｸUB" charset="0"/>
                </a:rPr>
                <a:t>On/Off</a:t>
              </a:r>
            </a:p>
          </p:txBody>
        </p:sp>
        <p:sp>
          <p:nvSpPr>
            <p:cNvPr id="39" name="AutoShape 48"/>
            <p:cNvSpPr>
              <a:spLocks noChangeArrowheads="1"/>
            </p:cNvSpPr>
            <p:nvPr/>
          </p:nvSpPr>
          <p:spPr bwMode="auto">
            <a:xfrm>
              <a:off x="2554" y="2805"/>
              <a:ext cx="689" cy="168"/>
            </a:xfrm>
            <a:prstGeom prst="wedgeRectCallout">
              <a:avLst>
                <a:gd name="adj1" fmla="val -10523"/>
                <a:gd name="adj2" fmla="val 105977"/>
              </a:avLst>
            </a:prstGeom>
            <a:noFill/>
            <a:ln w="25400">
              <a:solidFill>
                <a:srgbClr val="6666FF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21600" rIns="0" bIns="21600">
              <a:spAutoFit/>
            </a:bodyPr>
            <a:lstStyle/>
            <a:p>
              <a:pPr algn="ctr"/>
              <a:endParaRPr lang="ja-JP" altLang="en-US" sz="1000">
                <a:solidFill>
                  <a:srgbClr val="6666FF"/>
                </a:solidFill>
                <a:ea typeface="HGP創英角ｺﾞｼｯｸUB" charset="0"/>
                <a:cs typeface="HGP創英角ｺﾞｼｯｸUB" charset="0"/>
              </a:endParaRPr>
            </a:p>
          </p:txBody>
        </p:sp>
        <p:pic>
          <p:nvPicPr>
            <p:cNvPr id="40" name="Picture 49" descr="it_010_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" y="2927"/>
              <a:ext cx="246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1" name="Text Box 50"/>
            <p:cNvSpPr txBox="1">
              <a:spLocks noChangeArrowheads="1"/>
            </p:cNvSpPr>
            <p:nvPr/>
          </p:nvSpPr>
          <p:spPr bwMode="auto">
            <a:xfrm>
              <a:off x="2554" y="2795"/>
              <a:ext cx="67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000">
                  <a:ea typeface="HGP創英角ｺﾞｼｯｸUB" charset="0"/>
                  <a:cs typeface="HGP創英角ｺﾞｼｯｸUB" charset="0"/>
                </a:rPr>
                <a:t>Open/Close</a:t>
              </a:r>
            </a:p>
          </p:txBody>
        </p:sp>
        <p:sp>
          <p:nvSpPr>
            <p:cNvPr id="42" name="AutoShape 51"/>
            <p:cNvSpPr>
              <a:spLocks noChangeArrowheads="1"/>
            </p:cNvSpPr>
            <p:nvPr/>
          </p:nvSpPr>
          <p:spPr bwMode="auto">
            <a:xfrm flipV="1">
              <a:off x="2543" y="3126"/>
              <a:ext cx="689" cy="168"/>
            </a:xfrm>
            <a:prstGeom prst="wedgeRectCallout">
              <a:avLst>
                <a:gd name="adj1" fmla="val -41731"/>
                <a:gd name="adj2" fmla="val 75782"/>
              </a:avLst>
            </a:prstGeom>
            <a:noFill/>
            <a:ln w="25400">
              <a:solidFill>
                <a:srgbClr val="6666FF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lIns="0" tIns="21600" rIns="0" bIns="21600">
              <a:spAutoFit/>
            </a:bodyPr>
            <a:lstStyle/>
            <a:p>
              <a:pPr algn="ctr"/>
              <a:endParaRPr lang="ja-JP" altLang="en-US" sz="1000">
                <a:solidFill>
                  <a:srgbClr val="6666FF"/>
                </a:solidFill>
                <a:ea typeface="HGP創英角ｺﾞｼｯｸUB" charset="0"/>
                <a:cs typeface="HGP創英角ｺﾞｼｯｸUB" charset="0"/>
              </a:endParaRPr>
            </a:p>
          </p:txBody>
        </p: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2018" y="2901"/>
              <a:ext cx="1740" cy="186"/>
              <a:chOff x="2037" y="2594"/>
              <a:chExt cx="1650" cy="186"/>
            </a:xfrm>
          </p:grpSpPr>
          <p:sp>
            <p:nvSpPr>
              <p:cNvPr id="79" name="Line 53"/>
              <p:cNvSpPr>
                <a:spLocks noChangeShapeType="1"/>
              </p:cNvSpPr>
              <p:nvPr/>
            </p:nvSpPr>
            <p:spPr bwMode="auto">
              <a:xfrm>
                <a:off x="2037" y="2747"/>
                <a:ext cx="1650" cy="0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200"/>
              </a:p>
            </p:txBody>
          </p:sp>
          <p:sp>
            <p:nvSpPr>
              <p:cNvPr id="80" name="Text Box 54"/>
              <p:cNvSpPr txBox="1">
                <a:spLocks noChangeArrowheads="1"/>
              </p:cNvSpPr>
              <p:nvPr/>
            </p:nvSpPr>
            <p:spPr bwMode="auto">
              <a:xfrm>
                <a:off x="2095" y="2594"/>
                <a:ext cx="442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EFFBD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8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ja-JP" sz="700">
                    <a:ea typeface="HGP創英角ｺﾞｼｯｸUB" charset="0"/>
                    <a:cs typeface="HGP創英角ｺﾞｼｯｸUB" charset="0"/>
                  </a:rPr>
                  <a:t>INTERNET</a:t>
                </a:r>
              </a:p>
            </p:txBody>
          </p:sp>
        </p:grpSp>
        <p:pic>
          <p:nvPicPr>
            <p:cNvPr id="44" name="Picture 55" descr="bl_007_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" y="1459"/>
              <a:ext cx="34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45" name="Picture 56" descr="bl_009_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" y="1663"/>
              <a:ext cx="279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6" name="Rectangle 57"/>
            <p:cNvSpPr>
              <a:spLocks noChangeArrowheads="1"/>
            </p:cNvSpPr>
            <p:nvPr/>
          </p:nvSpPr>
          <p:spPr bwMode="gray">
            <a:xfrm>
              <a:off x="244" y="1473"/>
              <a:ext cx="158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B4A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288000" tIns="90000" rIns="288000" bIns="90000" anchor="ctr"/>
            <a:lstStyle/>
            <a:p>
              <a:pPr algn="ctr"/>
              <a:r>
                <a:rPr lang="en-US" altLang="ja-JP" sz="1050"/>
                <a:t>Door of entrance</a:t>
              </a:r>
            </a:p>
            <a:p>
              <a:pPr algn="ctr"/>
              <a:r>
                <a:rPr lang="en-US" altLang="ja-JP" sz="1050"/>
                <a:t>or Refrigerator</a:t>
              </a:r>
            </a:p>
          </p:txBody>
        </p:sp>
        <p:sp>
          <p:nvSpPr>
            <p:cNvPr id="47" name="Rectangle 58"/>
            <p:cNvSpPr>
              <a:spLocks noChangeArrowheads="1"/>
            </p:cNvSpPr>
            <p:nvPr/>
          </p:nvSpPr>
          <p:spPr bwMode="gray">
            <a:xfrm>
              <a:off x="385" y="3697"/>
              <a:ext cx="158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B4A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288000" tIns="90000" rIns="288000" bIns="90000" anchor="ctr"/>
            <a:lstStyle/>
            <a:p>
              <a:pPr algn="ctr"/>
              <a:r>
                <a:rPr lang="en-US" altLang="ja-JP" sz="1050"/>
                <a:t>Home electric appliances</a:t>
              </a:r>
            </a:p>
          </p:txBody>
        </p:sp>
        <p:sp>
          <p:nvSpPr>
            <p:cNvPr id="48" name="Text Box 59"/>
            <p:cNvSpPr txBox="1">
              <a:spLocks noChangeArrowheads="1"/>
            </p:cNvSpPr>
            <p:nvPr/>
          </p:nvSpPr>
          <p:spPr bwMode="auto">
            <a:xfrm>
              <a:off x="132" y="2778"/>
              <a:ext cx="1043" cy="36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66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>
                  <a:solidFill>
                    <a:srgbClr val="6666FF"/>
                  </a:solidFill>
                </a:rPr>
                <a:t>Sensor to monitor</a:t>
              </a:r>
            </a:p>
            <a:p>
              <a:pPr algn="ctr"/>
              <a:r>
                <a:rPr lang="en-US" altLang="ja-JP" sz="1050">
                  <a:solidFill>
                    <a:srgbClr val="6666FF"/>
                  </a:solidFill>
                </a:rPr>
                <a:t>the power</a:t>
              </a:r>
            </a:p>
          </p:txBody>
        </p:sp>
        <p:sp>
          <p:nvSpPr>
            <p:cNvPr id="49" name="Text Box 60"/>
            <p:cNvSpPr txBox="1">
              <a:spLocks noChangeArrowheads="1"/>
            </p:cNvSpPr>
            <p:nvPr/>
          </p:nvSpPr>
          <p:spPr bwMode="auto">
            <a:xfrm>
              <a:off x="1018" y="3455"/>
              <a:ext cx="33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1100">
                  <a:ea typeface="HGP創英角ｺﾞｼｯｸUB" charset="0"/>
                  <a:cs typeface="HGP創英角ｺﾞｼｯｸUB" charset="0"/>
                </a:rPr>
                <a:t>・・・</a:t>
              </a:r>
            </a:p>
          </p:txBody>
        </p:sp>
        <p:sp>
          <p:nvSpPr>
            <p:cNvPr id="50" name="Text Box 61"/>
            <p:cNvSpPr txBox="1">
              <a:spLocks noChangeArrowheads="1"/>
            </p:cNvSpPr>
            <p:nvPr/>
          </p:nvSpPr>
          <p:spPr bwMode="auto">
            <a:xfrm>
              <a:off x="1510" y="3022"/>
              <a:ext cx="296" cy="26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66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ja-JP" sz="1000">
                  <a:solidFill>
                    <a:srgbClr val="6666FF"/>
                  </a:solidFill>
                </a:rPr>
                <a:t>Access</a:t>
              </a:r>
            </a:p>
            <a:p>
              <a:pPr algn="ctr"/>
              <a:r>
                <a:rPr lang="en-US" altLang="ja-JP" sz="1000">
                  <a:solidFill>
                    <a:srgbClr val="6666FF"/>
                  </a:solidFill>
                </a:rPr>
                <a:t>point</a:t>
              </a:r>
            </a:p>
          </p:txBody>
        </p:sp>
        <p:pic>
          <p:nvPicPr>
            <p:cNvPr id="51" name="Picture 62" descr="ps_033_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" y="3269"/>
              <a:ext cx="288" cy="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6" name="Group 63"/>
            <p:cNvGrpSpPr>
              <a:grpSpLocks/>
            </p:cNvGrpSpPr>
            <p:nvPr/>
          </p:nvGrpSpPr>
          <p:grpSpPr bwMode="auto">
            <a:xfrm>
              <a:off x="539" y="1732"/>
              <a:ext cx="250" cy="588"/>
              <a:chOff x="1156" y="1792"/>
              <a:chExt cx="250" cy="588"/>
            </a:xfrm>
          </p:grpSpPr>
          <p:pic>
            <p:nvPicPr>
              <p:cNvPr id="77" name="Picture 64" descr="dai_019_0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6" y="1792"/>
                <a:ext cx="250" cy="5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EFFBD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8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78" name="Oval 65"/>
              <p:cNvSpPr>
                <a:spLocks noChangeArrowheads="1"/>
              </p:cNvSpPr>
              <p:nvPr/>
            </p:nvSpPr>
            <p:spPr bwMode="auto">
              <a:xfrm>
                <a:off x="1277" y="1859"/>
                <a:ext cx="89" cy="83"/>
              </a:xfrm>
              <a:prstGeom prst="ellipse">
                <a:avLst/>
              </a:prstGeom>
              <a:noFill/>
              <a:ln w="25400">
                <a:solidFill>
                  <a:srgbClr val="66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EFFBD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1200"/>
              </a:p>
            </p:txBody>
          </p:sp>
        </p:grpSp>
        <p:grpSp>
          <p:nvGrpSpPr>
            <p:cNvPr id="30" name="Group 66"/>
            <p:cNvGrpSpPr>
              <a:grpSpLocks/>
            </p:cNvGrpSpPr>
            <p:nvPr/>
          </p:nvGrpSpPr>
          <p:grpSpPr bwMode="auto">
            <a:xfrm>
              <a:off x="1252" y="1705"/>
              <a:ext cx="457" cy="569"/>
              <a:chOff x="1927" y="1792"/>
              <a:chExt cx="457" cy="569"/>
            </a:xfrm>
          </p:grpSpPr>
          <p:grpSp>
            <p:nvGrpSpPr>
              <p:cNvPr id="34" name="Group 67"/>
              <p:cNvGrpSpPr>
                <a:grpSpLocks/>
              </p:cNvGrpSpPr>
              <p:nvPr/>
            </p:nvGrpSpPr>
            <p:grpSpPr bwMode="auto">
              <a:xfrm>
                <a:off x="1927" y="1792"/>
                <a:ext cx="457" cy="569"/>
                <a:chOff x="2484" y="2145"/>
                <a:chExt cx="457" cy="569"/>
              </a:xfrm>
            </p:grpSpPr>
            <p:pic>
              <p:nvPicPr>
                <p:cNvPr id="75" name="Picture 68" descr="dai_009_0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4" y="2145"/>
                  <a:ext cx="225" cy="4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EEFFBD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25400">
                      <a:solidFill>
                        <a:srgbClr val="808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" name="Picture 69" descr="dai_008_0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9" y="2265"/>
                  <a:ext cx="232" cy="4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EEFFBD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25400">
                      <a:solidFill>
                        <a:srgbClr val="808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4" name="Oval 70"/>
              <p:cNvSpPr>
                <a:spLocks noChangeArrowheads="1"/>
              </p:cNvSpPr>
              <p:nvPr/>
            </p:nvSpPr>
            <p:spPr bwMode="auto">
              <a:xfrm>
                <a:off x="2107" y="1923"/>
                <a:ext cx="89" cy="83"/>
              </a:xfrm>
              <a:prstGeom prst="ellipse">
                <a:avLst/>
              </a:prstGeom>
              <a:noFill/>
              <a:ln w="25400">
                <a:solidFill>
                  <a:srgbClr val="66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EEFFBD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1200"/>
              </a:p>
            </p:txBody>
          </p:sp>
        </p:grpSp>
        <p:sp>
          <p:nvSpPr>
            <p:cNvPr id="54" name="Text Box 71"/>
            <p:cNvSpPr txBox="1">
              <a:spLocks noChangeArrowheads="1"/>
            </p:cNvSpPr>
            <p:nvPr/>
          </p:nvSpPr>
          <p:spPr bwMode="auto">
            <a:xfrm>
              <a:off x="889" y="1791"/>
              <a:ext cx="33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1100">
                  <a:ea typeface="HGP創英角ｺﾞｼｯｸUB" charset="0"/>
                  <a:cs typeface="HGP創英角ｺﾞｼｯｸUB" charset="0"/>
                </a:rPr>
                <a:t>・・・</a:t>
              </a:r>
            </a:p>
          </p:txBody>
        </p:sp>
        <p:pic>
          <p:nvPicPr>
            <p:cNvPr id="55" name="Picture 7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" y="3179"/>
              <a:ext cx="10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6" name="Picture 73"/>
            <p:cNvPicPr preferRelativeResize="0"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" y="2932"/>
              <a:ext cx="33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7" name="Text Box 74"/>
            <p:cNvSpPr txBox="1">
              <a:spLocks noChangeArrowheads="1"/>
            </p:cNvSpPr>
            <p:nvPr/>
          </p:nvSpPr>
          <p:spPr bwMode="auto">
            <a:xfrm>
              <a:off x="303" y="2383"/>
              <a:ext cx="702" cy="36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66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50">
                  <a:solidFill>
                    <a:srgbClr val="6666FF"/>
                  </a:solidFill>
                </a:rPr>
                <a:t>Sensor to </a:t>
              </a:r>
              <a:br>
                <a:rPr lang="en-US" altLang="ja-JP" sz="1050">
                  <a:solidFill>
                    <a:srgbClr val="6666FF"/>
                  </a:solidFill>
                </a:rPr>
              </a:br>
              <a:r>
                <a:rPr lang="en-US" altLang="ja-JP" sz="1050">
                  <a:solidFill>
                    <a:srgbClr val="6666FF"/>
                  </a:solidFill>
                </a:rPr>
                <a:t>open/close</a:t>
              </a:r>
            </a:p>
          </p:txBody>
        </p:sp>
        <p:pic>
          <p:nvPicPr>
            <p:cNvPr id="58" name="Picture 75" descr="開閉センサ２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" y="2578"/>
              <a:ext cx="12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7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" y="3010"/>
              <a:ext cx="178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0" name="Line 77"/>
            <p:cNvSpPr>
              <a:spLocks noChangeShapeType="1"/>
            </p:cNvSpPr>
            <p:nvPr/>
          </p:nvSpPr>
          <p:spPr bwMode="auto">
            <a:xfrm>
              <a:off x="1709" y="2914"/>
              <a:ext cx="172" cy="147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  <p:sp>
          <p:nvSpPr>
            <p:cNvPr id="61" name="Text Box 78"/>
            <p:cNvSpPr txBox="1">
              <a:spLocks noChangeArrowheads="1"/>
            </p:cNvSpPr>
            <p:nvPr/>
          </p:nvSpPr>
          <p:spPr bwMode="auto">
            <a:xfrm>
              <a:off x="1720" y="3212"/>
              <a:ext cx="476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000">
                  <a:solidFill>
                    <a:schemeClr val="bg2"/>
                  </a:solidFill>
                </a:rPr>
                <a:t>Router</a:t>
              </a:r>
            </a:p>
          </p:txBody>
        </p:sp>
        <p:pic>
          <p:nvPicPr>
            <p:cNvPr id="62" name="Picture 79" descr="cha_005_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-1336740">
              <a:off x="1316" y="2927"/>
              <a:ext cx="123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3" name="Picture 80" descr="cha_005_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1336740" flipV="1">
              <a:off x="1326" y="2697"/>
              <a:ext cx="123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4" name="Line 81"/>
            <p:cNvSpPr>
              <a:spLocks noChangeShapeType="1"/>
            </p:cNvSpPr>
            <p:nvPr/>
          </p:nvSpPr>
          <p:spPr bwMode="auto">
            <a:xfrm flipV="1">
              <a:off x="1161" y="1927"/>
              <a:ext cx="278" cy="56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  <p:sp>
          <p:nvSpPr>
            <p:cNvPr id="65" name="Line 82"/>
            <p:cNvSpPr>
              <a:spLocks noChangeShapeType="1"/>
            </p:cNvSpPr>
            <p:nvPr/>
          </p:nvSpPr>
          <p:spPr bwMode="auto">
            <a:xfrm>
              <a:off x="883" y="3498"/>
              <a:ext cx="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  <p:pic>
          <p:nvPicPr>
            <p:cNvPr id="66" name="Picture 83" descr="it_035_0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" y="3392"/>
              <a:ext cx="40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7" name="Picture 84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" y="2824"/>
              <a:ext cx="24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8" name="Line 85"/>
            <p:cNvSpPr>
              <a:spLocks noChangeShapeType="1"/>
            </p:cNvSpPr>
            <p:nvPr/>
          </p:nvSpPr>
          <p:spPr bwMode="auto">
            <a:xfrm flipH="1" flipV="1">
              <a:off x="788" y="1929"/>
              <a:ext cx="278" cy="56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  <p:pic>
          <p:nvPicPr>
            <p:cNvPr id="69" name="Picture 86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" y="3221"/>
              <a:ext cx="10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0" name="Line 87"/>
            <p:cNvSpPr>
              <a:spLocks noChangeShapeType="1"/>
            </p:cNvSpPr>
            <p:nvPr/>
          </p:nvSpPr>
          <p:spPr bwMode="auto">
            <a:xfrm>
              <a:off x="1231" y="3516"/>
              <a:ext cx="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200"/>
            </a:p>
          </p:txBody>
        </p:sp>
        <p:pic>
          <p:nvPicPr>
            <p:cNvPr id="71" name="Picture 88" descr="dai_020_0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" y="3422"/>
              <a:ext cx="304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2" name="Text Box 90"/>
            <p:cNvSpPr txBox="1">
              <a:spLocks noChangeArrowheads="1"/>
            </p:cNvSpPr>
            <p:nvPr/>
          </p:nvSpPr>
          <p:spPr bwMode="auto">
            <a:xfrm>
              <a:off x="4851" y="1638"/>
              <a:ext cx="791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EFFBD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8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700">
                  <a:solidFill>
                    <a:srgbClr val="6666FF"/>
                  </a:solidFill>
                  <a:ea typeface="HGP創英角ｺﾞｼｯｸUB" charset="0"/>
                  <a:cs typeface="HGP創英角ｺﾞｼｯｸUB" charset="0"/>
                </a:rPr>
                <a:t>Check  the </a:t>
              </a:r>
            </a:p>
            <a:p>
              <a:pPr algn="ctr"/>
              <a:r>
                <a:rPr lang="en-US" altLang="ja-JP" sz="700">
                  <a:solidFill>
                    <a:srgbClr val="6666FF"/>
                  </a:solidFill>
                  <a:ea typeface="HGP創英角ｺﾞｼｯｸUB" charset="0"/>
                  <a:cs typeface="HGP創英角ｺﾞｼｯｸUB" charset="0"/>
                </a:rPr>
                <a:t>daily activity rhythm </a:t>
              </a:r>
            </a:p>
          </p:txBody>
        </p:sp>
      </p:grpSp>
      <p:sp>
        <p:nvSpPr>
          <p:cNvPr id="89" name="Foliennummernplatzhalt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n-US" altLang="ja-JP" b="1" dirty="0" smtClean="0"/>
              <a:t>Early Business</a:t>
            </a:r>
            <a:endParaRPr lang="ja-JP" altLang="en-US" b="1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7489" y="1430412"/>
            <a:ext cx="6990815" cy="12065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ja-JP" sz="2800" dirty="0" smtClean="0"/>
              <a:t>Mobile ICT that locate the holder and dispatch security personnel in emergency</a:t>
            </a:r>
            <a:endParaRPr lang="ja-JP" altLang="en-US" sz="2800" dirty="0" smtClean="0"/>
          </a:p>
        </p:txBody>
      </p:sp>
      <p:sp>
        <p:nvSpPr>
          <p:cNvPr id="3075" name="テキスト ボックス 13"/>
          <p:cNvSpPr txBox="1">
            <a:spLocks noChangeArrowheads="1"/>
          </p:cNvSpPr>
          <p:nvPr/>
        </p:nvSpPr>
        <p:spPr bwMode="auto">
          <a:xfrm>
            <a:off x="3027363" y="6400800"/>
            <a:ext cx="281442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“</a:t>
            </a:r>
            <a:r>
              <a:rPr lang="en-US" altLang="ja-JP" sz="2000" i="1" dirty="0" smtClean="0"/>
              <a:t>COCO-SECOM</a:t>
            </a:r>
            <a:r>
              <a:rPr lang="en-US" altLang="ja-JP" sz="2000" dirty="0" smtClean="0"/>
              <a:t>” (SECOM)</a:t>
            </a:r>
            <a:endParaRPr lang="ja-JP" altLang="en-US" sz="2000" dirty="0"/>
          </a:p>
        </p:txBody>
      </p:sp>
      <p:pic>
        <p:nvPicPr>
          <p:cNvPr id="12290" name="Picture 2" descr="http://www.secom.co.jp/english/cocosecom/img/ill_cocoseco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629" y="2376431"/>
            <a:ext cx="8275183" cy="4082425"/>
          </a:xfrm>
          <a:prstGeom prst="rect">
            <a:avLst/>
          </a:prstGeom>
          <a:noFill/>
        </p:spPr>
      </p:pic>
      <p:pic>
        <p:nvPicPr>
          <p:cNvPr id="12292" name="Picture 4" descr="http://www.secom.co.jp/english/cocosecom/img/photo_cocose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9229" y="637949"/>
            <a:ext cx="1704583" cy="1559378"/>
          </a:xfrm>
          <a:prstGeom prst="rect">
            <a:avLst/>
          </a:prstGeom>
          <a:noFill/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b="1" dirty="0" smtClean="0">
                <a:ea typeface="华文楷体" pitchFamily="2" charset="-122"/>
                <a:cs typeface="Times New Roman" pitchFamily="18" charset="0"/>
              </a:rPr>
              <a:t>China’s Ageing Society</a:t>
            </a:r>
            <a:endParaRPr lang="zh-CN" altLang="en-US" b="1" dirty="0" smtClean="0"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35496" y="1629470"/>
            <a:ext cx="9145016" cy="3095674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 smtClean="0"/>
              <a:t>China’s population 1.3 billion people (world population 6.7 billion)</a:t>
            </a:r>
          </a:p>
          <a:p>
            <a:r>
              <a:rPr lang="de-DE" sz="2400" dirty="0" smtClean="0"/>
              <a:t>People </a:t>
            </a:r>
            <a:r>
              <a:rPr lang="de-DE" sz="2400" dirty="0" err="1" smtClean="0"/>
              <a:t>over</a:t>
            </a:r>
            <a:r>
              <a:rPr lang="de-DE" sz="2400" dirty="0" smtClean="0"/>
              <a:t> 65 </a:t>
            </a:r>
            <a:r>
              <a:rPr lang="de-DE" sz="2400" dirty="0" err="1" smtClean="0"/>
              <a:t>years</a:t>
            </a:r>
            <a:r>
              <a:rPr lang="de-DE" sz="2400" dirty="0" smtClean="0"/>
              <a:t> will </a:t>
            </a:r>
            <a:r>
              <a:rPr lang="de-DE" sz="2400" dirty="0" err="1" smtClean="0"/>
              <a:t>increase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2006 (8%) </a:t>
            </a:r>
            <a:r>
              <a:rPr lang="de-DE" sz="2400" dirty="0" err="1" smtClean="0"/>
              <a:t>to</a:t>
            </a:r>
            <a:r>
              <a:rPr lang="de-DE" sz="2400" dirty="0" smtClean="0"/>
              <a:t> 2050 (24%) </a:t>
            </a:r>
            <a:r>
              <a:rPr lang="de-DE" sz="2400" dirty="0" err="1" smtClean="0"/>
              <a:t>which</a:t>
            </a:r>
            <a:r>
              <a:rPr lang="de-DE" sz="2400" dirty="0" smtClean="0"/>
              <a:t> </a:t>
            </a:r>
            <a:r>
              <a:rPr lang="de-DE" sz="2400" dirty="0" err="1" smtClean="0"/>
              <a:t>corresponds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322 mil. </a:t>
            </a:r>
            <a:r>
              <a:rPr lang="de-DE" sz="2400" dirty="0" err="1" smtClean="0"/>
              <a:t>people</a:t>
            </a:r>
            <a:endParaRPr lang="de-DE" altLang="zh-CN" sz="2400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 smtClean="0"/>
              <a:t>Families in China tend to be smaller, and aging people are more likely to live alone without their families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 smtClean="0"/>
              <a:t>Aging society trend will largely change the traditional lifestyles of Chinese people, especially the lifestyles of aging people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 smtClean="0"/>
              <a:t>In 2011, China has issued 12</a:t>
            </a:r>
            <a:r>
              <a:rPr lang="en-US" altLang="zh-CN" sz="2400" baseline="30000" dirty="0" smtClean="0"/>
              <a:t>th</a:t>
            </a:r>
            <a:r>
              <a:rPr lang="en-US" altLang="zh-CN" sz="2400" dirty="0" smtClean="0"/>
              <a:t> five-year plan of aging society</a:t>
            </a:r>
          </a:p>
          <a:p>
            <a:pPr marL="639763" lvl="1" indent="-246063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zh-CN" sz="2000" dirty="0" smtClean="0"/>
              <a:t>Social security, health, family construction, buildings, infrastructure</a:t>
            </a:r>
          </a:p>
          <a:p>
            <a:pPr marL="639763" lvl="1" indent="-246063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zh-CN" sz="2000" dirty="0" smtClean="0"/>
              <a:t>Service (e.g. in their homes, communities, rehabilitation services)</a:t>
            </a:r>
          </a:p>
          <a:p>
            <a:pPr marL="639763" lvl="1" indent="-246063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zh-CN" sz="2000" dirty="0" smtClean="0"/>
              <a:t>Standardization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dirty="0" smtClean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-900608" y="548680"/>
            <a:ext cx="10836696" cy="1004888"/>
          </a:xfrm>
        </p:spPr>
        <p:txBody>
          <a:bodyPr>
            <a:no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altLang="zh-CN" b="1" dirty="0" smtClean="0">
                <a:ea typeface="华文楷体" pitchFamily="2" charset="-122"/>
                <a:cs typeface="Times New Roman" pitchFamily="18" charset="0"/>
              </a:rPr>
              <a:t>Household &amp; rehabilitation</a:t>
            </a:r>
            <a:br>
              <a:rPr lang="en-US" altLang="zh-CN" b="1" dirty="0" smtClean="0">
                <a:ea typeface="华文楷体" pitchFamily="2" charset="-122"/>
                <a:cs typeface="Times New Roman" pitchFamily="18" charset="0"/>
              </a:rPr>
            </a:br>
            <a:r>
              <a:rPr lang="en-US" altLang="zh-CN" b="1" dirty="0" smtClean="0">
                <a:ea typeface="华文楷体" pitchFamily="2" charset="-122"/>
                <a:cs typeface="Times New Roman" pitchFamily="18" charset="0"/>
              </a:rPr>
              <a:t>industry in China</a:t>
            </a:r>
            <a:endParaRPr lang="zh-CN" altLang="en-US" b="1" dirty="0" smtClean="0">
              <a:ea typeface="华文楷体" pitchFamily="2" charset="-122"/>
              <a:cs typeface="Times New Roman" pitchFamily="18" charset="0"/>
            </a:endParaRPr>
          </a:p>
        </p:txBody>
      </p:sp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323528" y="1628800"/>
            <a:ext cx="8599330" cy="4865177"/>
            <a:chOff x="594668" y="2694968"/>
            <a:chExt cx="7791531" cy="3796789"/>
          </a:xfrm>
        </p:grpSpPr>
        <p:pic>
          <p:nvPicPr>
            <p:cNvPr id="18438" name="Picture 12" descr="移动空气净化器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3752" y="2818563"/>
              <a:ext cx="768360" cy="991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43873" y="2752462"/>
              <a:ext cx="859975" cy="479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0" name="矩形 3"/>
            <p:cNvSpPr>
              <a:spLocks noChangeArrowheads="1"/>
            </p:cNvSpPr>
            <p:nvPr/>
          </p:nvSpPr>
          <p:spPr bwMode="auto">
            <a:xfrm>
              <a:off x="2022742" y="3256518"/>
              <a:ext cx="1686286" cy="240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dirty="0"/>
                <a:t>2. Robot floor cleaner </a:t>
              </a:r>
              <a:endParaRPr lang="zh-CN" altLang="en-US" sz="1400" dirty="0"/>
            </a:p>
          </p:txBody>
        </p:sp>
        <p:sp>
          <p:nvSpPr>
            <p:cNvPr id="18441" name="矩形 22"/>
            <p:cNvSpPr>
              <a:spLocks noChangeArrowheads="1"/>
            </p:cNvSpPr>
            <p:nvPr/>
          </p:nvSpPr>
          <p:spPr bwMode="auto">
            <a:xfrm>
              <a:off x="594668" y="3904590"/>
              <a:ext cx="1696337" cy="240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1. Robot air cleaner </a:t>
              </a:r>
              <a:endParaRPr lang="zh-CN" altLang="en-US" sz="1400" dirty="0"/>
            </a:p>
          </p:txBody>
        </p:sp>
        <p:sp>
          <p:nvSpPr>
            <p:cNvPr id="18442" name="矩形 4"/>
            <p:cNvSpPr>
              <a:spLocks noChangeArrowheads="1"/>
            </p:cNvSpPr>
            <p:nvPr/>
          </p:nvSpPr>
          <p:spPr bwMode="auto">
            <a:xfrm>
              <a:off x="4037533" y="3789040"/>
              <a:ext cx="1887740" cy="240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 dirty="0"/>
                <a:t>3. Smart lower prostheses</a:t>
              </a:r>
              <a:endParaRPr lang="zh-CN" altLang="en-US" sz="1400" dirty="0"/>
            </a:p>
          </p:txBody>
        </p:sp>
        <p:pic>
          <p:nvPicPr>
            <p:cNvPr id="18443" name="图片 13" descr="说明: 图片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5976" y="2723434"/>
              <a:ext cx="792089" cy="1109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4" name="矩形 25"/>
            <p:cNvSpPr>
              <a:spLocks noChangeArrowheads="1"/>
            </p:cNvSpPr>
            <p:nvPr/>
          </p:nvSpPr>
          <p:spPr bwMode="auto">
            <a:xfrm>
              <a:off x="632401" y="5087362"/>
              <a:ext cx="1486117" cy="240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 dirty="0"/>
                <a:t>5. Smart wheelchair</a:t>
              </a:r>
              <a:endParaRPr lang="zh-CN" altLang="en-US" sz="1400" dirty="0"/>
            </a:p>
          </p:txBody>
        </p:sp>
        <p:pic>
          <p:nvPicPr>
            <p:cNvPr id="18445" name="图片 11" descr="说明: IMG_086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8675" y="4246579"/>
              <a:ext cx="890651" cy="84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图片 12" descr="说明: IMG_09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7747" y="4221088"/>
              <a:ext cx="1056021" cy="819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7" name="矩形 28"/>
            <p:cNvSpPr>
              <a:spLocks noChangeArrowheads="1"/>
            </p:cNvSpPr>
            <p:nvPr/>
          </p:nvSpPr>
          <p:spPr bwMode="auto">
            <a:xfrm>
              <a:off x="6013013" y="3706480"/>
              <a:ext cx="2215174" cy="240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 dirty="0"/>
                <a:t>4. Smart mobile aid equipment</a:t>
              </a:r>
              <a:endParaRPr lang="zh-CN" altLang="en-US" sz="1400" dirty="0"/>
            </a:p>
          </p:txBody>
        </p:sp>
        <p:pic>
          <p:nvPicPr>
            <p:cNvPr id="18448" name="图片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25848" y="2694968"/>
              <a:ext cx="684793" cy="104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图片 8" descr="说明: 点击查看原图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48518" y="4214430"/>
              <a:ext cx="1071231" cy="819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0" name="矩形 31"/>
            <p:cNvSpPr>
              <a:spLocks noChangeArrowheads="1"/>
            </p:cNvSpPr>
            <p:nvPr/>
          </p:nvSpPr>
          <p:spPr bwMode="auto">
            <a:xfrm>
              <a:off x="5561391" y="4281192"/>
              <a:ext cx="1273032" cy="744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dirty="0"/>
                <a:t>7. Smart home and living ambient control robot</a:t>
              </a:r>
              <a:endParaRPr lang="zh-CN" altLang="en-US" sz="1400" dirty="0"/>
            </a:p>
          </p:txBody>
        </p:sp>
        <p:sp>
          <p:nvSpPr>
            <p:cNvPr id="18451" name="矩形 32"/>
            <p:cNvSpPr>
              <a:spLocks noChangeArrowheads="1"/>
            </p:cNvSpPr>
            <p:nvPr/>
          </p:nvSpPr>
          <p:spPr bwMode="auto">
            <a:xfrm>
              <a:off x="1312349" y="6251568"/>
              <a:ext cx="2071385" cy="240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 dirty="0"/>
                <a:t>9.Smart living aid equipment</a:t>
              </a:r>
              <a:endParaRPr lang="zh-CN" altLang="en-US" sz="1400" dirty="0"/>
            </a:p>
          </p:txBody>
        </p:sp>
        <p:pic>
          <p:nvPicPr>
            <p:cNvPr id="18452" name="图片 9" descr="说明: IMG_82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32487" y="5476826"/>
              <a:ext cx="1088249" cy="727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3" name="矩形 35"/>
            <p:cNvSpPr>
              <a:spLocks noChangeArrowheads="1"/>
            </p:cNvSpPr>
            <p:nvPr/>
          </p:nvSpPr>
          <p:spPr bwMode="auto">
            <a:xfrm>
              <a:off x="6886894" y="5649144"/>
              <a:ext cx="1499305" cy="240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 dirty="0"/>
                <a:t>8.Smart nursing bed</a:t>
              </a:r>
              <a:endParaRPr lang="zh-CN" altLang="en-US" sz="1400" dirty="0"/>
            </a:p>
          </p:txBody>
        </p:sp>
        <p:pic>
          <p:nvPicPr>
            <p:cNvPr id="18454" name="图片 5" descr="说明: 起居床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988316" y="4139260"/>
              <a:ext cx="1210751" cy="621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5" name="图片 6" descr="说明: 照片 00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988315" y="4776523"/>
              <a:ext cx="1210751" cy="72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6" name="矩形 38"/>
            <p:cNvSpPr>
              <a:spLocks noChangeArrowheads="1"/>
            </p:cNvSpPr>
            <p:nvPr/>
          </p:nvSpPr>
          <p:spPr bwMode="auto">
            <a:xfrm>
              <a:off x="4249506" y="6172757"/>
              <a:ext cx="2811190" cy="240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 dirty="0"/>
                <a:t>10. Smart rehabilitation appliance robot</a:t>
              </a:r>
              <a:endParaRPr lang="zh-CN" altLang="en-US" sz="1400" dirty="0"/>
            </a:p>
          </p:txBody>
        </p:sp>
        <p:pic>
          <p:nvPicPr>
            <p:cNvPr id="18457" name="图片 3" descr="说明: 201151816503935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66987" y="3930306"/>
              <a:ext cx="1322567" cy="119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8" name="矩形 40"/>
            <p:cNvSpPr>
              <a:spLocks noChangeArrowheads="1"/>
            </p:cNvSpPr>
            <p:nvPr/>
          </p:nvSpPr>
          <p:spPr bwMode="auto">
            <a:xfrm>
              <a:off x="2582224" y="5136875"/>
              <a:ext cx="1649195" cy="240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 dirty="0"/>
                <a:t>6. Smart nursing robot</a:t>
              </a:r>
              <a:endParaRPr lang="zh-CN" altLang="en-US" sz="1400" dirty="0"/>
            </a:p>
          </p:txBody>
        </p:sp>
        <p:pic>
          <p:nvPicPr>
            <p:cNvPr id="18459" name="图片 2" descr="说明: snapshot2006041519381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403896" y="5316424"/>
              <a:ext cx="1052799" cy="753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0" name="图片 1" descr="说明: SNC0040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456694" y="5298439"/>
              <a:ext cx="1019283" cy="77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32048" y="188640"/>
            <a:ext cx="10116616" cy="1143000"/>
          </a:xfrm>
          <a:noFill/>
          <a:ln/>
        </p:spPr>
        <p:txBody>
          <a:bodyPr>
            <a:noAutofit/>
          </a:bodyPr>
          <a:lstStyle/>
          <a:p>
            <a:r>
              <a:rPr lang="de-DE" sz="4000" b="1" dirty="0" err="1" smtClean="0"/>
              <a:t>Example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of</a:t>
            </a:r>
            <a:r>
              <a:rPr lang="de-DE" sz="4000" b="1" dirty="0" smtClean="0"/>
              <a:t> R&amp;D Project WohnSelbst</a:t>
            </a:r>
            <a:br>
              <a:rPr lang="de-DE" sz="4000" b="1" dirty="0" smtClean="0"/>
            </a:br>
            <a:r>
              <a:rPr lang="de-DE" sz="4000" b="1" dirty="0" smtClean="0"/>
              <a:t>in Germany</a:t>
            </a:r>
            <a:endParaRPr lang="de-DE" sz="4000" b="1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9532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5AB4"/>
              </a:buClr>
              <a:buFont typeface="Wingdings" pitchFamily="2" charset="2"/>
              <a:buChar char="§"/>
            </a:pPr>
            <a:r>
              <a:rPr lang="en-GB" sz="2000" dirty="0" smtClean="0"/>
              <a:t>Development </a:t>
            </a:r>
            <a:r>
              <a:rPr lang="en-GB" sz="2000" dirty="0"/>
              <a:t>and </a:t>
            </a:r>
            <a:r>
              <a:rPr lang="en-GB" sz="2000" dirty="0" smtClean="0"/>
              <a:t>testing </a:t>
            </a:r>
            <a:r>
              <a:rPr lang="en-GB" sz="2000" dirty="0"/>
              <a:t>of </a:t>
            </a:r>
            <a:r>
              <a:rPr lang="en-GB" sz="2000" dirty="0" smtClean="0"/>
              <a:t>AAL </a:t>
            </a:r>
            <a:r>
              <a:rPr lang="en-GB" sz="2000" dirty="0"/>
              <a:t>concept </a:t>
            </a:r>
            <a:r>
              <a:rPr lang="en-GB" sz="2000" dirty="0" smtClean="0"/>
              <a:t>incl. </a:t>
            </a:r>
            <a:r>
              <a:rPr lang="en-GB" sz="2000" dirty="0"/>
              <a:t>service and technology elements to support senior citizens </a:t>
            </a:r>
            <a:r>
              <a:rPr lang="en-GB" sz="2000" dirty="0" smtClean="0"/>
              <a:t>for healthy aging their homes</a:t>
            </a:r>
          </a:p>
          <a:p>
            <a:pPr>
              <a:lnSpc>
                <a:spcPct val="80000"/>
              </a:lnSpc>
              <a:buClr>
                <a:srgbClr val="005AB4"/>
              </a:buClr>
              <a:buFont typeface="Wingdings" pitchFamily="2" charset="2"/>
              <a:buChar char="§"/>
            </a:pPr>
            <a:r>
              <a:rPr lang="en-GB" sz="2000" dirty="0" smtClean="0"/>
              <a:t>Adaptation </a:t>
            </a:r>
            <a:r>
              <a:rPr lang="en-GB" sz="2000" dirty="0"/>
              <a:t>and </a:t>
            </a:r>
            <a:r>
              <a:rPr lang="en-GB" sz="2000" dirty="0" smtClean="0"/>
              <a:t>development </a:t>
            </a:r>
            <a:r>
              <a:rPr lang="en-GB" sz="2000" dirty="0"/>
              <a:t>of existing </a:t>
            </a:r>
            <a:r>
              <a:rPr lang="en-GB" sz="2000" dirty="0" smtClean="0"/>
              <a:t> and future technologies for a  private funded system (without social security subsidies)</a:t>
            </a:r>
            <a:endParaRPr lang="de-DE" sz="2000" dirty="0"/>
          </a:p>
        </p:txBody>
      </p:sp>
      <p:pic>
        <p:nvPicPr>
          <p:cNvPr id="4" name="Picture 9" descr="B1 VDE-AR-M 3756-2 AALSystemarchitekt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80928"/>
            <a:ext cx="7488832" cy="383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" y="917848"/>
            <a:ext cx="9875440" cy="1143000"/>
          </a:xfrm>
        </p:spPr>
        <p:txBody>
          <a:bodyPr>
            <a:noAutofit/>
          </a:bodyPr>
          <a:lstStyle/>
          <a:p>
            <a:r>
              <a:rPr lang="en-US" b="1" dirty="0"/>
              <a:t>Project Roadmap AAL Interoperability (RAALI)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194520"/>
            <a:ext cx="8280920" cy="4114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SzTx/>
              <a:buFont typeface="Arial" pitchFamily="34" charset="0"/>
              <a:buChar char="•"/>
            </a:pPr>
            <a:r>
              <a:rPr lang="en-US" sz="2800" dirty="0" smtClean="0"/>
              <a:t>Research project </a:t>
            </a:r>
            <a:r>
              <a:rPr lang="en-US" sz="2800" dirty="0"/>
              <a:t>funded by the German Federal Ministry of Education and </a:t>
            </a:r>
            <a:r>
              <a:rPr lang="en-US" sz="2800" dirty="0" smtClean="0"/>
              <a:t>Research</a:t>
            </a:r>
          </a:p>
          <a:p>
            <a:pPr>
              <a:lnSpc>
                <a:spcPct val="80000"/>
              </a:lnSpc>
              <a:buSzTx/>
              <a:buFont typeface="Arial" pitchFamily="34" charset="0"/>
              <a:buChar char="•"/>
            </a:pPr>
            <a:r>
              <a:rPr lang="en-US" sz="2800" dirty="0" smtClean="0"/>
              <a:t>Duration </a:t>
            </a:r>
            <a:r>
              <a:rPr lang="en-US" sz="2800" dirty="0"/>
              <a:t>24 months, started </a:t>
            </a:r>
            <a:r>
              <a:rPr lang="en-US" sz="2800" dirty="0" smtClean="0"/>
              <a:t>1 July 2011</a:t>
            </a:r>
            <a:endParaRPr lang="en-US" sz="2800" dirty="0"/>
          </a:p>
          <a:p>
            <a:pPr>
              <a:lnSpc>
                <a:spcPct val="80000"/>
              </a:lnSpc>
              <a:buSzTx/>
              <a:buFont typeface="Arial" pitchFamily="34" charset="0"/>
              <a:buChar char="•"/>
            </a:pPr>
            <a:r>
              <a:rPr lang="en-US" sz="2800" dirty="0" smtClean="0"/>
              <a:t>Goal is development </a:t>
            </a:r>
            <a:r>
              <a:rPr lang="en-US" sz="2800" dirty="0"/>
              <a:t>of methods, components and interfaces for the implementation of interoperable AAL </a:t>
            </a:r>
            <a:r>
              <a:rPr lang="en-US" sz="2800" dirty="0" smtClean="0"/>
              <a:t>systems</a:t>
            </a:r>
            <a:endParaRPr lang="en-US" sz="2800" dirty="0"/>
          </a:p>
          <a:p>
            <a:pPr>
              <a:lnSpc>
                <a:spcPct val="80000"/>
              </a:lnSpc>
              <a:buSzTx/>
              <a:buFont typeface="Arial" pitchFamily="34" charset="0"/>
              <a:buChar char="•"/>
            </a:pPr>
            <a:r>
              <a:rPr lang="en-US" sz="2800" dirty="0" smtClean="0"/>
              <a:t>RAALI works </a:t>
            </a:r>
            <a:r>
              <a:rPr lang="en-US" sz="2800" dirty="0"/>
              <a:t>on three </a:t>
            </a:r>
            <a:r>
              <a:rPr lang="en-US" sz="2800" dirty="0" smtClean="0"/>
              <a:t>topics</a:t>
            </a:r>
            <a:endParaRPr lang="en-US" sz="2800" dirty="0"/>
          </a:p>
          <a:p>
            <a:pPr lvl="1">
              <a:lnSpc>
                <a:spcPct val="80000"/>
              </a:lnSpc>
              <a:buClr>
                <a:srgbClr val="005AB4"/>
              </a:buClr>
              <a:buSzTx/>
              <a:buFont typeface="Arial" pitchFamily="34" charset="0"/>
              <a:buChar char="•"/>
            </a:pPr>
            <a:r>
              <a:rPr lang="en-US" dirty="0" smtClean="0"/>
              <a:t>Development </a:t>
            </a:r>
            <a:r>
              <a:rPr lang="en-US" dirty="0"/>
              <a:t>of a German national roadmap for </a:t>
            </a:r>
            <a:r>
              <a:rPr lang="en-US" dirty="0" smtClean="0"/>
              <a:t> AAL interoperability </a:t>
            </a:r>
            <a:endParaRPr lang="en-US" dirty="0"/>
          </a:p>
          <a:p>
            <a:pPr lvl="1">
              <a:lnSpc>
                <a:spcPct val="80000"/>
              </a:lnSpc>
              <a:buClr>
                <a:srgbClr val="005AB4"/>
              </a:buClr>
              <a:buSzTx/>
              <a:buFont typeface="Arial" pitchFamily="34" charset="0"/>
              <a:buChar char="•"/>
            </a:pPr>
            <a:r>
              <a:rPr lang="en-US" dirty="0"/>
              <a:t>Development of integration profiles for AAL </a:t>
            </a:r>
            <a:r>
              <a:rPr lang="en-US" dirty="0" smtClean="0"/>
              <a:t>systems </a:t>
            </a:r>
            <a:endParaRPr lang="en-US" dirty="0"/>
          </a:p>
          <a:p>
            <a:pPr lvl="1">
              <a:lnSpc>
                <a:spcPct val="80000"/>
              </a:lnSpc>
              <a:buClr>
                <a:srgbClr val="005AB4"/>
              </a:buClr>
              <a:buSzTx/>
              <a:buFont typeface="Arial" pitchFamily="34" charset="0"/>
              <a:buChar char="•"/>
            </a:pPr>
            <a:r>
              <a:rPr lang="en-US" dirty="0"/>
              <a:t>Market overview of available AAL middleware platforms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35496" y="2708920"/>
            <a:ext cx="9433743" cy="27365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87363" indent="-487363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800" dirty="0" smtClean="0"/>
              <a:t>Provide open technological </a:t>
            </a:r>
            <a:r>
              <a:rPr lang="en-US" sz="2800" dirty="0"/>
              <a:t>platform that facilitates the development and deployment of a board range of AAL services</a:t>
            </a:r>
          </a:p>
          <a:p>
            <a:pPr marL="487363" indent="-487363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</a:pPr>
            <a:endParaRPr lang="en-US" sz="2800" dirty="0"/>
          </a:p>
          <a:p>
            <a:pPr marL="487363" indent="-487363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800" dirty="0"/>
              <a:t>Approach: Consolidate and extend work of earlier projects</a:t>
            </a:r>
          </a:p>
          <a:p>
            <a:pPr marL="487363" indent="-487363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</a:pPr>
            <a:endParaRPr lang="en-US" sz="2800" dirty="0"/>
          </a:p>
          <a:p>
            <a:pPr marL="487363" indent="-487363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800" dirty="0"/>
              <a:t>Instead of each AAL service being built from scratch for specific needs – establish a single “standard” way to build </a:t>
            </a:r>
            <a:r>
              <a:rPr lang="en-US" sz="2800" dirty="0" smtClean="0"/>
              <a:t> AAL </a:t>
            </a:r>
            <a:r>
              <a:rPr lang="en-US" sz="2800" dirty="0"/>
              <a:t>applications</a:t>
            </a:r>
          </a:p>
          <a:p>
            <a:pPr marL="487363" indent="-487363">
              <a:lnSpc>
                <a:spcPct val="80000"/>
              </a:lnSpc>
              <a:spcBef>
                <a:spcPct val="20000"/>
              </a:spcBef>
              <a:buClr>
                <a:srgbClr val="005AB4"/>
              </a:buClr>
            </a:pPr>
            <a:endParaRPr lang="en-US" sz="2800" dirty="0"/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1187450" y="1989138"/>
            <a:ext cx="7200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dirty="0">
                <a:cs typeface="Arial" charset="0"/>
              </a:rPr>
              <a:t>*</a:t>
            </a:r>
            <a:r>
              <a:rPr lang="en-GB" sz="1600" b="1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GB" sz="1600" b="1" dirty="0">
                <a:cs typeface="Arial" charset="0"/>
              </a:rPr>
              <a:t>Duration: 48 months	   * Start: February 2010</a:t>
            </a:r>
          </a:p>
          <a:p>
            <a:r>
              <a:rPr lang="en-GB" sz="1600" b="1" dirty="0">
                <a:cs typeface="Arial" charset="0"/>
              </a:rPr>
              <a:t>* Budget:  13.9 M€           	  </a:t>
            </a:r>
            <a:r>
              <a:rPr lang="en-GB" sz="1600" b="1" dirty="0" smtClean="0">
                <a:cs typeface="Arial" charset="0"/>
              </a:rPr>
              <a:t> </a:t>
            </a:r>
            <a:r>
              <a:rPr lang="en-GB" sz="1600" b="1" dirty="0">
                <a:cs typeface="Arial" charset="0"/>
              </a:rPr>
              <a:t>* EU Funding:  10.5 M€</a:t>
            </a:r>
            <a:endParaRPr lang="en-GB" sz="1600" dirty="0">
              <a:cs typeface="Arial" charset="0"/>
            </a:endParaRP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300" b="1" dirty="0" err="1"/>
              <a:t>universAAL</a:t>
            </a:r>
            <a:r>
              <a:rPr lang="en-US" sz="2000" b="1" dirty="0"/>
              <a:t> open </a:t>
            </a:r>
            <a:r>
              <a:rPr lang="en-US" sz="2300" b="1" dirty="0"/>
              <a:t>platform</a:t>
            </a:r>
            <a:r>
              <a:rPr lang="en-US" sz="2000" b="1" dirty="0"/>
              <a:t> and reference Specification for AAL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Seventh Framework </a:t>
            </a:r>
            <a:r>
              <a:rPr lang="en-US" dirty="0" err="1"/>
              <a:t>Programmme</a:t>
            </a:r>
            <a:endParaRPr lang="en-US" dirty="0"/>
          </a:p>
          <a:p>
            <a:pPr algn="ctr">
              <a:spcBef>
                <a:spcPct val="50000"/>
              </a:spcBef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35175" name="Picture 6" descr="FP7-gen-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484313"/>
            <a:ext cx="138271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15888"/>
            <a:ext cx="3816350" cy="722312"/>
          </a:xfrm>
          <a:prstGeom prst="rect">
            <a:avLst/>
          </a:prstGeom>
          <a:noFill/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 descr="FhG-IGD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5654178"/>
            <a:ext cx="985838" cy="455612"/>
          </a:xfrm>
          <a:prstGeom prst="rect">
            <a:avLst/>
          </a:prstGeom>
          <a:noFill/>
        </p:spPr>
      </p:pic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5365253"/>
            <a:ext cx="1206500" cy="247650"/>
          </a:xfrm>
          <a:prstGeom prst="rect">
            <a:avLst/>
          </a:prstGeom>
          <a:noFill/>
        </p:spPr>
      </p:pic>
      <p:pic>
        <p:nvPicPr>
          <p:cNvPr id="137222" name="Picture 6" descr="SINTEF_hovedlogo_bl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5509715"/>
            <a:ext cx="1103312" cy="227013"/>
          </a:xfrm>
          <a:prstGeom prst="rect">
            <a:avLst/>
          </a:prstGeom>
          <a:noFill/>
        </p:spPr>
      </p:pic>
      <p:pic>
        <p:nvPicPr>
          <p:cNvPr id="137223" name="Picture 7" descr="ist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4790578"/>
            <a:ext cx="493713" cy="330200"/>
          </a:xfrm>
          <a:prstGeom prst="rect">
            <a:avLst/>
          </a:prstGeom>
          <a:noFill/>
        </p:spPr>
      </p:pic>
      <p:pic>
        <p:nvPicPr>
          <p:cNvPr id="137224" name="Picture 8" descr="cnrlogo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5222378"/>
            <a:ext cx="431800" cy="361950"/>
          </a:xfrm>
          <a:prstGeom prst="rect">
            <a:avLst/>
          </a:prstGeom>
          <a:noFill/>
        </p:spPr>
      </p:pic>
      <p:pic>
        <p:nvPicPr>
          <p:cNvPr id="13722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4573090"/>
            <a:ext cx="365125" cy="625475"/>
          </a:xfrm>
          <a:prstGeom prst="rect">
            <a:avLst/>
          </a:prstGeom>
          <a:noFill/>
        </p:spPr>
      </p:pic>
      <p:pic>
        <p:nvPicPr>
          <p:cNvPr id="137226" name="Imagen 2"/>
          <p:cNvPicPr>
            <a:picLocks noChangeAspect="1" noChangeArrowheads="1"/>
          </p:cNvPicPr>
          <p:nvPr/>
        </p:nvPicPr>
        <p:blipFill>
          <a:blip r:embed="rId8" cstate="print"/>
          <a:srcRect l="57220" t="30829" r="36417" b="62213"/>
          <a:stretch>
            <a:fillRect/>
          </a:stretch>
        </p:blipFill>
        <p:spPr bwMode="auto">
          <a:xfrm>
            <a:off x="8027988" y="5149353"/>
            <a:ext cx="936625" cy="936625"/>
          </a:xfrm>
          <a:prstGeom prst="rect">
            <a:avLst/>
          </a:prstGeom>
          <a:noFill/>
        </p:spPr>
      </p:pic>
      <p:pic>
        <p:nvPicPr>
          <p:cNvPr id="137227" name="Picture 11" descr="ProSyst-Logo gross (JPG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713" y="5222378"/>
            <a:ext cx="1328737" cy="339725"/>
          </a:xfrm>
          <a:prstGeom prst="rect">
            <a:avLst/>
          </a:prstGeom>
          <a:noFill/>
        </p:spPr>
      </p:pic>
      <p:pic>
        <p:nvPicPr>
          <p:cNvPr id="137228" name="Picture 12" descr="CPERI_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050" y="5654178"/>
            <a:ext cx="503238" cy="469900"/>
          </a:xfrm>
          <a:prstGeom prst="rect">
            <a:avLst/>
          </a:prstGeom>
          <a:noFill/>
        </p:spPr>
      </p:pic>
      <p:pic>
        <p:nvPicPr>
          <p:cNvPr id="137229" name="P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600" y="5222378"/>
            <a:ext cx="709613" cy="339725"/>
          </a:xfrm>
          <a:prstGeom prst="rect">
            <a:avLst/>
          </a:prstGeom>
          <a:noFill/>
        </p:spPr>
      </p:pic>
      <p:pic>
        <p:nvPicPr>
          <p:cNvPr id="137230" name="Picture 1" descr="PHLRTR2_C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0563" y="5870078"/>
            <a:ext cx="823912" cy="227012"/>
          </a:xfrm>
          <a:prstGeom prst="rect">
            <a:avLst/>
          </a:prstGeom>
          <a:noFill/>
        </p:spPr>
      </p:pic>
      <p:pic>
        <p:nvPicPr>
          <p:cNvPr id="137231" name="Picture 15" descr="DKElogo2000!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8625" y="5222378"/>
            <a:ext cx="812800" cy="311150"/>
          </a:xfrm>
          <a:prstGeom prst="rect">
            <a:avLst/>
          </a:prstGeom>
          <a:noFill/>
        </p:spPr>
      </p:pic>
      <p:pic>
        <p:nvPicPr>
          <p:cNvPr id="137232" name="Picture 16" descr="ARC_cmy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08400" y="4573090"/>
            <a:ext cx="2057400" cy="560388"/>
          </a:xfrm>
          <a:prstGeom prst="rect">
            <a:avLst/>
          </a:prstGeom>
          <a:noFill/>
        </p:spPr>
      </p:pic>
      <p:pic>
        <p:nvPicPr>
          <p:cNvPr id="137233" name="Picture 17" descr="http://w3.haifa.ibm.com/repository/resources/logos/ibm_corporate/IBM_logoBlueLowRes.gif"/>
          <p:cNvPicPr>
            <a:picLocks noChangeAspect="1" noChangeArrowheads="1"/>
          </p:cNvPicPr>
          <p:nvPr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5435600" y="5798640"/>
            <a:ext cx="668338" cy="260350"/>
          </a:xfrm>
          <a:prstGeom prst="rect">
            <a:avLst/>
          </a:prstGeom>
          <a:noFill/>
        </p:spPr>
      </p:pic>
      <p:pic>
        <p:nvPicPr>
          <p:cNvPr id="137234" name="Picture 18" descr="itacasinfond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88125" y="5293815"/>
            <a:ext cx="771525" cy="331788"/>
          </a:xfrm>
          <a:prstGeom prst="rect">
            <a:avLst/>
          </a:prstGeom>
          <a:noFill/>
        </p:spPr>
      </p:pic>
      <p:pic>
        <p:nvPicPr>
          <p:cNvPr id="137235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16013" y="5725615"/>
            <a:ext cx="958850" cy="412750"/>
          </a:xfrm>
          <a:prstGeom prst="rect">
            <a:avLst/>
          </a:prstGeom>
          <a:noFill/>
        </p:spPr>
      </p:pic>
      <p:pic>
        <p:nvPicPr>
          <p:cNvPr id="137236" name="Picture 20" descr="lst200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00788" y="5654178"/>
            <a:ext cx="1019175" cy="493712"/>
          </a:xfrm>
          <a:prstGeom prst="rect">
            <a:avLst/>
          </a:prstGeom>
          <a:noFill/>
        </p:spPr>
      </p:pic>
      <p:pic>
        <p:nvPicPr>
          <p:cNvPr id="137237" name="Picture 21" descr="logoupm_nuevo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80288" y="5654178"/>
            <a:ext cx="647700" cy="511175"/>
          </a:xfrm>
          <a:prstGeom prst="rect">
            <a:avLst/>
          </a:prstGeom>
          <a:noFill/>
        </p:spPr>
      </p:pic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2484438" y="5725615"/>
            <a:ext cx="8810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600"/>
              <a:t>CERTH</a:t>
            </a:r>
          </a:p>
        </p:txBody>
      </p:sp>
      <p:sp>
        <p:nvSpPr>
          <p:cNvPr id="137239" name="Rectangle 23"/>
          <p:cNvSpPr>
            <a:spLocks noChangeArrowheads="1"/>
          </p:cNvSpPr>
          <p:nvPr/>
        </p:nvSpPr>
        <p:spPr bwMode="auto">
          <a:xfrm>
            <a:off x="255588" y="4646115"/>
            <a:ext cx="777240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87363" indent="-487363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de-DE" sz="2900" b="1"/>
              <a:t>Partner:</a:t>
            </a:r>
          </a:p>
        </p:txBody>
      </p:sp>
      <p:sp>
        <p:nvSpPr>
          <p:cNvPr id="137240" name="Content Placeholder 2"/>
          <p:cNvSpPr>
            <a:spLocks/>
          </p:cNvSpPr>
          <p:nvPr/>
        </p:nvSpPr>
        <p:spPr bwMode="auto">
          <a:xfrm>
            <a:off x="323528" y="1484784"/>
            <a:ext cx="864235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87363" indent="-487363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800" dirty="0" smtClean="0"/>
              <a:t>Team established</a:t>
            </a:r>
            <a:endParaRPr lang="en-US" sz="2800" dirty="0"/>
          </a:p>
          <a:p>
            <a:pPr marL="487363" indent="-487363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800" dirty="0" smtClean="0"/>
              <a:t>Gathered </a:t>
            </a:r>
            <a:r>
              <a:rPr lang="en-US" sz="2800" dirty="0"/>
              <a:t>and consolidated “use cases</a:t>
            </a:r>
            <a:r>
              <a:rPr lang="en-US" sz="2800" dirty="0" smtClean="0"/>
              <a:t>”</a:t>
            </a:r>
            <a:endParaRPr lang="en-US" sz="2800" dirty="0"/>
          </a:p>
          <a:p>
            <a:pPr marL="487363" indent="-487363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800" dirty="0" smtClean="0"/>
              <a:t>Draft </a:t>
            </a:r>
            <a:r>
              <a:rPr lang="en-US" sz="2800" dirty="0"/>
              <a:t>reference architecture available</a:t>
            </a:r>
          </a:p>
          <a:p>
            <a:pPr marL="487363" indent="-487363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800" dirty="0" smtClean="0"/>
              <a:t>First </a:t>
            </a:r>
            <a:r>
              <a:rPr lang="en-US" sz="2800" dirty="0"/>
              <a:t>versions of tools + demonstrator + video </a:t>
            </a:r>
            <a:r>
              <a:rPr lang="en-US" sz="2800" dirty="0" smtClean="0"/>
              <a:t>available</a:t>
            </a:r>
            <a:endParaRPr lang="en-US" sz="2800" dirty="0"/>
          </a:p>
          <a:p>
            <a:pPr marL="487363" indent="-487363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800" dirty="0"/>
              <a:t>Contacting other projects / other organizations; established AALOA community</a:t>
            </a:r>
          </a:p>
        </p:txBody>
      </p:sp>
      <p:sp>
        <p:nvSpPr>
          <p:cNvPr id="137241" name="Title 1"/>
          <p:cNvSpPr>
            <a:spLocks/>
          </p:cNvSpPr>
          <p:nvPr/>
        </p:nvSpPr>
        <p:spPr bwMode="auto">
          <a:xfrm>
            <a:off x="251520" y="764704"/>
            <a:ext cx="84407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500" b="1" dirty="0" smtClean="0"/>
              <a:t>Achievements </a:t>
            </a:r>
            <a:r>
              <a:rPr lang="en-US" sz="2500" b="1" dirty="0"/>
              <a:t>so far</a:t>
            </a:r>
          </a:p>
        </p:txBody>
      </p:sp>
      <p:pic>
        <p:nvPicPr>
          <p:cNvPr id="137242" name="Picture 26" descr="AGH - logo">
            <a:hlinkClick r:id="rId21" tooltip="AGH - strona główna"/>
          </p:cNvPr>
          <p:cNvPicPr>
            <a:picLocks noChangeAspect="1" noChangeArrowheads="1"/>
          </p:cNvPicPr>
          <p:nvPr/>
        </p:nvPicPr>
        <p:blipFill>
          <a:blip r:embed="rId22" cstate="print"/>
          <a:srcRect r="94983"/>
          <a:stretch>
            <a:fillRect/>
          </a:stretch>
        </p:blipFill>
        <p:spPr bwMode="auto">
          <a:xfrm>
            <a:off x="6826250" y="4220443"/>
            <a:ext cx="338138" cy="720725"/>
          </a:xfrm>
          <a:prstGeom prst="rect">
            <a:avLst/>
          </a:prstGeom>
          <a:noFill/>
        </p:spPr>
      </p:pic>
      <p:pic>
        <p:nvPicPr>
          <p:cNvPr id="137243" name="Picture 27" descr="Logo Uni Siegen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451725" y="4221163"/>
            <a:ext cx="1384300" cy="865187"/>
          </a:xfrm>
          <a:prstGeom prst="rect">
            <a:avLst/>
          </a:prstGeom>
          <a:noFill/>
        </p:spPr>
      </p:pic>
      <p:pic>
        <p:nvPicPr>
          <p:cNvPr id="137245" name="Picture 29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627313" y="115888"/>
            <a:ext cx="3816350" cy="722312"/>
          </a:xfrm>
          <a:prstGeom prst="rect">
            <a:avLst/>
          </a:prstGeom>
          <a:noFill/>
        </p:spPr>
      </p:pic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39" name="Picture 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3213" y="4149080"/>
            <a:ext cx="2581275" cy="2808312"/>
          </a:xfrm>
          <a:prstGeom prst="rect">
            <a:avLst/>
          </a:prstGeom>
          <a:noFill/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1375048"/>
            <a:ext cx="9073703" cy="6858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German </a:t>
            </a:r>
            <a:r>
              <a:rPr lang="en-US" b="1" dirty="0"/>
              <a:t>AAL </a:t>
            </a:r>
            <a:r>
              <a:rPr lang="en-US" b="1" dirty="0" smtClean="0"/>
              <a:t>Standardization Roadmap (developed by DKE) </a:t>
            </a:r>
            <a:endParaRPr lang="en-US" b="1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132880"/>
            <a:ext cx="8568952" cy="51845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/>
              <a:t>German </a:t>
            </a:r>
            <a:r>
              <a:rPr lang="en-US" sz="2800" dirty="0"/>
              <a:t>AAL standardization Roadmap </a:t>
            </a:r>
            <a:r>
              <a:rPr lang="en-US" sz="2800" dirty="0" smtClean="0"/>
              <a:t>describes </a:t>
            </a:r>
            <a:endParaRPr lang="en-US" sz="2800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/>
              <a:t>Status </a:t>
            </a:r>
            <a:r>
              <a:rPr lang="en-US" sz="2800" dirty="0"/>
              <a:t>of </a:t>
            </a:r>
            <a:r>
              <a:rPr lang="en-US" sz="2800" dirty="0" smtClean="0"/>
              <a:t>AAL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/>
              <a:t>Political</a:t>
            </a:r>
            <a:r>
              <a:rPr lang="en-US" sz="2800" dirty="0"/>
              <a:t>, </a:t>
            </a:r>
            <a:r>
              <a:rPr lang="en-US" sz="2800" dirty="0" smtClean="0"/>
              <a:t>social and regulatory framework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/>
              <a:t>Definition of requirements of AAL systems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/>
              <a:t>Analysis and identification of relevant standards and specifications</a:t>
            </a:r>
          </a:p>
          <a:p>
            <a:pPr lvl="2">
              <a:lnSpc>
                <a:spcPct val="90000"/>
              </a:lnSpc>
              <a:buClr>
                <a:srgbClr val="005AB4"/>
              </a:buClr>
              <a:buFont typeface="Wingdings" pitchFamily="2" charset="2"/>
              <a:buChar char="§"/>
            </a:pPr>
            <a:r>
              <a:rPr lang="en-US" sz="1800" dirty="0" smtClean="0"/>
              <a:t>sensors and actuators</a:t>
            </a:r>
          </a:p>
          <a:p>
            <a:pPr lvl="2">
              <a:lnSpc>
                <a:spcPct val="90000"/>
              </a:lnSpc>
              <a:buClr>
                <a:srgbClr val="005AB4"/>
              </a:buClr>
              <a:buFont typeface="Wingdings" pitchFamily="2" charset="2"/>
              <a:buChar char="§"/>
            </a:pPr>
            <a:r>
              <a:rPr lang="en-US" sz="1800" dirty="0" smtClean="0"/>
              <a:t>user interfaces</a:t>
            </a:r>
          </a:p>
          <a:p>
            <a:pPr lvl="2">
              <a:lnSpc>
                <a:spcPct val="90000"/>
              </a:lnSpc>
              <a:buClr>
                <a:srgbClr val="005AB4"/>
              </a:buClr>
              <a:buFont typeface="Wingdings" pitchFamily="2" charset="2"/>
              <a:buChar char="§"/>
            </a:pPr>
            <a:r>
              <a:rPr lang="en-US" sz="1800" dirty="0" smtClean="0"/>
              <a:t>middleware/services/runtime platform</a:t>
            </a:r>
          </a:p>
          <a:p>
            <a:pPr lvl="2">
              <a:lnSpc>
                <a:spcPct val="90000"/>
              </a:lnSpc>
              <a:buClr>
                <a:srgbClr val="005AB4"/>
              </a:buClr>
              <a:buFont typeface="Wingdings" pitchFamily="2" charset="2"/>
              <a:buChar char="§"/>
            </a:pPr>
            <a:r>
              <a:rPr lang="en-US" sz="1800" dirty="0" smtClean="0"/>
              <a:t>standards and specifications for operator models</a:t>
            </a:r>
          </a:p>
          <a:p>
            <a:pPr lvl="2">
              <a:lnSpc>
                <a:spcPct val="90000"/>
              </a:lnSpc>
              <a:buClr>
                <a:srgbClr val="005AB4"/>
              </a:buClr>
              <a:buFont typeface="Wingdings" pitchFamily="2" charset="2"/>
              <a:buChar char="§"/>
            </a:pPr>
            <a:r>
              <a:rPr lang="en-US" sz="1800" dirty="0" smtClean="0"/>
              <a:t>building information modeling</a:t>
            </a:r>
          </a:p>
          <a:p>
            <a:pPr lvl="2">
              <a:lnSpc>
                <a:spcPct val="90000"/>
              </a:lnSpc>
              <a:buClr>
                <a:srgbClr val="005AB4"/>
              </a:buClr>
              <a:buFont typeface="Wingdings" pitchFamily="2" charset="2"/>
              <a:buChar char="§"/>
            </a:pPr>
            <a:r>
              <a:rPr lang="en-US" sz="1800" dirty="0" smtClean="0"/>
              <a:t>use case centered integration profiles</a:t>
            </a:r>
          </a:p>
          <a:p>
            <a:pPr lvl="1">
              <a:lnSpc>
                <a:spcPct val="80000"/>
              </a:lnSpc>
              <a:buClr>
                <a:srgbClr val="005AB4"/>
              </a:buClr>
              <a:buSzPct val="75000"/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1" name="Rectangle 11"/>
          <p:cNvSpPr>
            <a:spLocks noGrp="1" noChangeArrowheads="1"/>
          </p:cNvSpPr>
          <p:nvPr>
            <p:ph type="title"/>
          </p:nvPr>
        </p:nvSpPr>
        <p:spPr>
          <a:xfrm>
            <a:off x="251520" y="1519064"/>
            <a:ext cx="8713788" cy="685800"/>
          </a:xfrm>
          <a:noFill/>
          <a:ln/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German </a:t>
            </a:r>
            <a:r>
              <a:rPr lang="en-US" b="1" dirty="0"/>
              <a:t>AAL </a:t>
            </a:r>
            <a:r>
              <a:rPr lang="en-US" b="1" dirty="0" smtClean="0"/>
              <a:t>Standardization Roadmap Recommendations</a:t>
            </a:r>
            <a:endParaRPr lang="en-US" b="1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2771800" y="4005064"/>
            <a:ext cx="7918450" cy="4114800"/>
          </a:xfrm>
        </p:spPr>
        <p:txBody>
          <a:bodyPr/>
          <a:lstStyle/>
          <a:p>
            <a:pPr lvl="1">
              <a:lnSpc>
                <a:spcPct val="90000"/>
              </a:lnSpc>
              <a:buClr>
                <a:srgbClr val="005AB4"/>
              </a:buClr>
              <a:buSzPct val="75000"/>
              <a:buFont typeface="Wingdings" pitchFamily="2" charset="2"/>
              <a:buNone/>
            </a:pPr>
            <a:r>
              <a:rPr lang="en-US" sz="2000" dirty="0"/>
              <a:t>	</a:t>
            </a:r>
            <a:endParaRPr lang="en-US" sz="1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2276896"/>
            <a:ext cx="8568952" cy="5184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Dismantle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trade barriers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Promote interoperability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of standards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interoperability of AAL components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baseline="0" dirty="0" smtClean="0"/>
              <a:t>Extend</a:t>
            </a:r>
            <a:r>
              <a:rPr lang="en-US" sz="2800" dirty="0" smtClean="0"/>
              <a:t> existing standards for interoperability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Need of standards for remote maintenance and quality assurance of AAL-systems and components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Need of consistent semantics to describe AAL components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Need of use case-centered integration profiles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005AB4"/>
              </a:buClr>
              <a:buFont typeface="Arial" pitchFamily="34" charset="0"/>
              <a:buChar char="•"/>
            </a:pPr>
            <a:r>
              <a:rPr lang="en-US" sz="2000" dirty="0" smtClean="0"/>
              <a:t>useful for the identification of AAL-systems and –components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err="1" smtClean="0"/>
              <a:t>Participants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2500" b="1" dirty="0"/>
              <a:t>Present</a:t>
            </a:r>
            <a:endParaRPr lang="de-DE" sz="2500" dirty="0"/>
          </a:p>
          <a:p>
            <a:pPr>
              <a:buNone/>
            </a:pPr>
            <a:r>
              <a:rPr lang="en-US" sz="2500" dirty="0" smtClean="0"/>
              <a:t>	</a:t>
            </a:r>
            <a:r>
              <a:rPr lang="en-US" sz="2900" dirty="0" smtClean="0"/>
              <a:t>Mr</a:t>
            </a:r>
            <a:r>
              <a:rPr lang="en-US" sz="2900" dirty="0"/>
              <a:t>. T. Sentko	</a:t>
            </a:r>
            <a:r>
              <a:rPr lang="en-US" sz="2900" dirty="0" err="1"/>
              <a:t>Convenor</a:t>
            </a:r>
            <a:r>
              <a:rPr lang="en-US" sz="2900" dirty="0"/>
              <a:t/>
            </a:r>
            <a:br>
              <a:rPr lang="en-US" sz="2900" dirty="0"/>
            </a:br>
            <a:r>
              <a:rPr lang="en-US" sz="2900" dirty="0"/>
              <a:t>Mr. P. Sebellin	Secretary</a:t>
            </a:r>
            <a:endParaRPr lang="de-DE" sz="2900" dirty="0"/>
          </a:p>
          <a:p>
            <a:endParaRPr lang="en-US" sz="2500" b="1" dirty="0" smtClean="0"/>
          </a:p>
          <a:p>
            <a:pPr>
              <a:buNone/>
            </a:pPr>
            <a:r>
              <a:rPr lang="en-US" sz="2500" b="1" dirty="0" smtClean="0"/>
              <a:t>Members					Excused		</a:t>
            </a:r>
          </a:p>
          <a:p>
            <a:pPr>
              <a:buNone/>
            </a:pPr>
            <a:r>
              <a:rPr lang="en-US" sz="2500" b="1" dirty="0"/>
              <a:t>	</a:t>
            </a:r>
            <a:r>
              <a:rPr lang="en-US" sz="2500" dirty="0" smtClean="0"/>
              <a:t>Mrs</a:t>
            </a:r>
            <a:r>
              <a:rPr lang="en-US" sz="2500" dirty="0"/>
              <a:t>. K. </a:t>
            </a:r>
            <a:r>
              <a:rPr lang="en-US" sz="2500" dirty="0" err="1"/>
              <a:t>Delort</a:t>
            </a:r>
            <a:r>
              <a:rPr lang="en-US" sz="2500" dirty="0"/>
              <a:t> 	</a:t>
            </a:r>
            <a:r>
              <a:rPr lang="en-US" sz="2500" dirty="0" smtClean="0"/>
              <a:t>US-Member			Mr</a:t>
            </a:r>
            <a:r>
              <a:rPr lang="en-US" sz="2500" dirty="0"/>
              <a:t>. A. </a:t>
            </a:r>
            <a:r>
              <a:rPr lang="en-US" sz="2500" dirty="0" err="1"/>
              <a:t>Delepoulle</a:t>
            </a:r>
            <a:r>
              <a:rPr lang="en-US" sz="2500" dirty="0"/>
              <a:t>	FR- Member</a:t>
            </a:r>
            <a:br>
              <a:rPr lang="en-US" sz="2500" dirty="0"/>
            </a:br>
            <a:r>
              <a:rPr lang="en-US" sz="2500" dirty="0" smtClean="0"/>
              <a:t>Mrs</a:t>
            </a:r>
            <a:r>
              <a:rPr lang="en-US" sz="2500" dirty="0"/>
              <a:t>. J. Laurila-Epe 	</a:t>
            </a:r>
            <a:r>
              <a:rPr lang="en-US" sz="2500" dirty="0" smtClean="0"/>
              <a:t>DE-Member			Mr</a:t>
            </a:r>
            <a:r>
              <a:rPr lang="en-US" sz="2500" dirty="0"/>
              <a:t>. G. </a:t>
            </a:r>
            <a:r>
              <a:rPr lang="en-US" sz="2500" dirty="0" err="1"/>
              <a:t>Ungaro</a:t>
            </a:r>
            <a:r>
              <a:rPr lang="en-US" sz="2500" dirty="0"/>
              <a:t>	</a:t>
            </a:r>
            <a:r>
              <a:rPr lang="en-US" sz="2500" dirty="0" smtClean="0"/>
              <a:t>	FR-Alternate 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Dr. K. </a:t>
            </a:r>
            <a:r>
              <a:rPr lang="en-US" sz="2500" dirty="0" err="1"/>
              <a:t>Neuder</a:t>
            </a:r>
            <a:r>
              <a:rPr lang="en-US" sz="2500" dirty="0"/>
              <a:t>	</a:t>
            </a:r>
            <a:r>
              <a:rPr lang="en-US" sz="2500" dirty="0" smtClean="0"/>
              <a:t>TC62-Expert			Dr</a:t>
            </a:r>
            <a:r>
              <a:rPr lang="en-US" sz="2500" dirty="0"/>
              <a:t>. H. Yamada	</a:t>
            </a:r>
            <a:r>
              <a:rPr lang="en-US" sz="2500" dirty="0" smtClean="0"/>
              <a:t>	JP- </a:t>
            </a:r>
            <a:r>
              <a:rPr lang="en-US" sz="2500" dirty="0"/>
              <a:t>Member </a:t>
            </a:r>
            <a:br>
              <a:rPr lang="en-US" sz="2500" dirty="0"/>
            </a:br>
            <a:r>
              <a:rPr lang="en-US" sz="2500" dirty="0"/>
              <a:t>Dr. Y. Seki	</a:t>
            </a:r>
            <a:r>
              <a:rPr lang="en-US" sz="2500" dirty="0" smtClean="0"/>
              <a:t>	JP-Alternate			Mr</a:t>
            </a:r>
            <a:r>
              <a:rPr lang="en-US" sz="2500" dirty="0"/>
              <a:t>. Z. Wu	</a:t>
            </a:r>
            <a:r>
              <a:rPr lang="en-US" sz="2500" dirty="0" smtClean="0"/>
              <a:t>	CN-Alternate 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Dr. S. Hirakawa	</a:t>
            </a:r>
            <a:r>
              <a:rPr lang="en-US" sz="2500" dirty="0" smtClean="0"/>
              <a:t>JP-SMB		</a:t>
            </a:r>
            <a:r>
              <a:rPr lang="en-US" sz="2500" dirty="0"/>
              <a:t> </a:t>
            </a:r>
            <a:r>
              <a:rPr lang="en-US" sz="2500" dirty="0" smtClean="0"/>
              <a:t>	Mrs</a:t>
            </a:r>
            <a:r>
              <a:rPr lang="en-US" sz="2500" dirty="0"/>
              <a:t>. B. Novel	</a:t>
            </a:r>
            <a:r>
              <a:rPr lang="en-US" sz="2500" dirty="0" smtClean="0"/>
              <a:t>	ES-Member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Mr. D. Ma 	</a:t>
            </a:r>
            <a:r>
              <a:rPr lang="en-US" sz="2500" dirty="0" smtClean="0"/>
              <a:t>CN-Member		</a:t>
            </a:r>
            <a:r>
              <a:rPr lang="en-US" sz="2500" dirty="0"/>
              <a:t> </a:t>
            </a:r>
            <a:r>
              <a:rPr lang="en-US" sz="2500" dirty="0" smtClean="0"/>
              <a:t>	Mr</a:t>
            </a:r>
            <a:r>
              <a:rPr lang="en-US" sz="2500" dirty="0"/>
              <a:t>. J. Newbury	</a:t>
            </a:r>
            <a:r>
              <a:rPr lang="en-US" sz="2500" dirty="0" smtClean="0"/>
              <a:t>TC57-Expert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Mr. D. Bannister	</a:t>
            </a:r>
            <a:r>
              <a:rPr lang="en-US" sz="2500" dirty="0" smtClean="0"/>
              <a:t>UK-Member			Mrs</a:t>
            </a:r>
            <a:r>
              <a:rPr lang="en-US" sz="2500" dirty="0"/>
              <a:t>. K. Grant 	</a:t>
            </a:r>
            <a:r>
              <a:rPr lang="en-US" sz="2500" dirty="0" smtClean="0"/>
              <a:t>	UK-Alternate 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Mrs. P. </a:t>
            </a:r>
            <a:r>
              <a:rPr lang="en-US" sz="2500" dirty="0" err="1"/>
              <a:t>Cunniffe</a:t>
            </a:r>
            <a:r>
              <a:rPr lang="en-US" sz="2500" dirty="0"/>
              <a:t>	</a:t>
            </a:r>
            <a:r>
              <a:rPr lang="en-US" sz="2500" dirty="0" smtClean="0"/>
              <a:t>NZ-Member			Mr</a:t>
            </a:r>
            <a:r>
              <a:rPr lang="en-US" sz="2500" dirty="0"/>
              <a:t>. P. </a:t>
            </a:r>
            <a:r>
              <a:rPr lang="en-US" sz="2500" dirty="0" err="1"/>
              <a:t>Coebergh</a:t>
            </a:r>
            <a:r>
              <a:rPr lang="en-US" sz="2500" dirty="0"/>
              <a:t> van den </a:t>
            </a:r>
            <a:r>
              <a:rPr lang="en-US" sz="2500" dirty="0" err="1" smtClean="0"/>
              <a:t>Braak</a:t>
            </a:r>
            <a:r>
              <a:rPr lang="en-US" sz="2500" dirty="0" smtClean="0"/>
              <a:t> NL-Member </a:t>
            </a:r>
          </a:p>
          <a:p>
            <a:pPr>
              <a:buNone/>
            </a:pPr>
            <a:r>
              <a:rPr lang="en-US" sz="2500" dirty="0"/>
              <a:t>	</a:t>
            </a:r>
            <a:r>
              <a:rPr lang="en-US" sz="2500" dirty="0" smtClean="0"/>
              <a:t>					</a:t>
            </a:r>
            <a:r>
              <a:rPr lang="en-US" sz="2500" dirty="0"/>
              <a:t> Mr. A. </a:t>
            </a:r>
            <a:r>
              <a:rPr lang="en-US" sz="2500" dirty="0" err="1"/>
              <a:t>Siani</a:t>
            </a:r>
            <a:r>
              <a:rPr lang="en-US" sz="2500" dirty="0"/>
              <a:t>	</a:t>
            </a:r>
            <a:r>
              <a:rPr lang="en-US" sz="2500" dirty="0" smtClean="0"/>
              <a:t>	IT-Member 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 smtClean="0"/>
              <a:t>					</a:t>
            </a:r>
            <a:r>
              <a:rPr lang="en-US" sz="2500" dirty="0"/>
              <a:t> Mr. E. </a:t>
            </a:r>
            <a:r>
              <a:rPr lang="en-US" sz="2500" dirty="0" smtClean="0"/>
              <a:t>Varela		ES-Alternate</a:t>
            </a:r>
            <a:endParaRPr lang="de-DE" sz="2500" dirty="0"/>
          </a:p>
          <a:p>
            <a:pPr>
              <a:buNone/>
            </a:pPr>
            <a:endParaRPr lang="de-DE" sz="2500" dirty="0" smtClean="0"/>
          </a:p>
          <a:p>
            <a:pPr>
              <a:buNone/>
            </a:pPr>
            <a:r>
              <a:rPr lang="en-US" sz="2500" b="1" dirty="0" smtClean="0"/>
              <a:t>TC/SC </a:t>
            </a:r>
            <a:r>
              <a:rPr lang="en-US" sz="2500" b="1" dirty="0"/>
              <a:t>Members</a:t>
            </a:r>
            <a:endParaRPr lang="de-DE" sz="2500" dirty="0"/>
          </a:p>
          <a:p>
            <a:pPr>
              <a:buNone/>
            </a:pPr>
            <a:r>
              <a:rPr lang="en-US" sz="2500" dirty="0" smtClean="0"/>
              <a:t>	Dr</a:t>
            </a:r>
            <a:r>
              <a:rPr lang="en-US" sz="2500" dirty="0"/>
              <a:t>. G. Fuchs	TC59-Expert</a:t>
            </a:r>
            <a:br>
              <a:rPr lang="en-US" sz="2500" dirty="0"/>
            </a:br>
            <a:r>
              <a:rPr lang="en-US" sz="2500" dirty="0"/>
              <a:t>Mr. KP. Wegge	TC59-Expert</a:t>
            </a:r>
            <a:br>
              <a:rPr lang="en-US" sz="2500" dirty="0"/>
            </a:br>
            <a:endParaRPr lang="de-DE" sz="2500" dirty="0"/>
          </a:p>
          <a:p>
            <a:pPr>
              <a:buNone/>
            </a:pPr>
            <a:r>
              <a:rPr lang="en-US" sz="2500" b="1" dirty="0"/>
              <a:t>Guests</a:t>
            </a:r>
            <a:endParaRPr lang="de-DE" sz="2500" dirty="0"/>
          </a:p>
          <a:p>
            <a:pPr>
              <a:buNone/>
            </a:pPr>
            <a:r>
              <a:rPr lang="en-US" sz="2500" dirty="0" smtClean="0"/>
              <a:t>	Mrs</a:t>
            </a:r>
            <a:r>
              <a:rPr lang="en-US" sz="2500" dirty="0"/>
              <a:t>. U. Haltrich	TC100</a:t>
            </a:r>
            <a:br>
              <a:rPr lang="en-US" sz="2500" dirty="0"/>
            </a:br>
            <a:r>
              <a:rPr lang="en-US" sz="2500" dirty="0"/>
              <a:t>Mr. S. </a:t>
            </a:r>
            <a:r>
              <a:rPr lang="en-US" sz="2500" dirty="0" err="1"/>
              <a:t>Kossler</a:t>
            </a:r>
            <a:r>
              <a:rPr lang="en-US" sz="2500" dirty="0"/>
              <a:t>	</a:t>
            </a:r>
            <a:br>
              <a:rPr lang="en-US" sz="2500" dirty="0"/>
            </a:br>
            <a:r>
              <a:rPr lang="en-US" sz="2500" dirty="0"/>
              <a:t>Mr. </a:t>
            </a:r>
            <a:r>
              <a:rPr lang="en-US" sz="2500" dirty="0" err="1" smtClean="0"/>
              <a:t>Ihmenkamp</a:t>
            </a:r>
            <a:endParaRPr lang="en-US" sz="2500" dirty="0" smtClean="0"/>
          </a:p>
          <a:p>
            <a:endParaRPr lang="en-US" sz="25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de-DE" b="1" dirty="0" smtClean="0"/>
              <a:t>Break-out </a:t>
            </a:r>
            <a:r>
              <a:rPr lang="de-DE" b="1" dirty="0" err="1" smtClean="0"/>
              <a:t>sessions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attract stakeholders for AAL?</a:t>
            </a:r>
            <a:endParaRPr lang="de-DE" dirty="0"/>
          </a:p>
          <a:p>
            <a:r>
              <a:rPr lang="en-US" dirty="0" smtClean="0"/>
              <a:t>Which </a:t>
            </a:r>
            <a:r>
              <a:rPr lang="en-US" dirty="0"/>
              <a:t>types of stakeholders would be necessary to succeed?</a:t>
            </a:r>
            <a:endParaRPr lang="de-DE" dirty="0"/>
          </a:p>
          <a:p>
            <a:r>
              <a:rPr lang="en-US" dirty="0" smtClean="0"/>
              <a:t>Who </a:t>
            </a:r>
            <a:r>
              <a:rPr lang="en-US" dirty="0"/>
              <a:t>are the existing market drivers (international, national)?</a:t>
            </a:r>
            <a:endParaRPr lang="de-DE" dirty="0"/>
          </a:p>
          <a:p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it possible to define business models for AAL services?</a:t>
            </a:r>
            <a:endParaRPr lang="de-DE" dirty="0"/>
          </a:p>
          <a:p>
            <a:r>
              <a:rPr lang="en-US" dirty="0" smtClean="0"/>
              <a:t>Are </a:t>
            </a:r>
            <a:r>
              <a:rPr lang="en-US" dirty="0"/>
              <a:t>there regulations on national level?</a:t>
            </a:r>
            <a:endParaRPr lang="de-DE" dirty="0"/>
          </a:p>
          <a:p>
            <a:r>
              <a:rPr lang="en-US" dirty="0" smtClean="0"/>
              <a:t>Reference </a:t>
            </a:r>
            <a:r>
              <a:rPr lang="en-US" dirty="0"/>
              <a:t>Architecture: is the smart grid layer approach a potential model?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845840"/>
            <a:ext cx="9299376" cy="1143000"/>
          </a:xfrm>
        </p:spPr>
        <p:txBody>
          <a:bodyPr>
            <a:noAutofit/>
          </a:bodyPr>
          <a:lstStyle/>
          <a:p>
            <a:r>
              <a:rPr lang="de-DE" sz="4400" b="1" dirty="0" err="1" smtClean="0"/>
              <a:t>Results</a:t>
            </a:r>
            <a:r>
              <a:rPr lang="de-DE" sz="4400" b="1" dirty="0" smtClean="0"/>
              <a:t> </a:t>
            </a:r>
            <a:r>
              <a:rPr lang="de-DE" sz="4400" b="1" dirty="0" err="1" smtClean="0"/>
              <a:t>of</a:t>
            </a:r>
            <a:r>
              <a:rPr lang="de-DE" sz="4400" b="1" dirty="0" smtClean="0"/>
              <a:t> Break-out Sessions</a:t>
            </a:r>
            <a:br>
              <a:rPr lang="de-DE" sz="4400" b="1" dirty="0" smtClean="0"/>
            </a:br>
            <a:r>
              <a:rPr lang="de-DE" sz="4400" b="1" dirty="0" smtClean="0"/>
              <a:t>SG5 </a:t>
            </a:r>
            <a:r>
              <a:rPr lang="de-DE" sz="4400" b="1" dirty="0" err="1" smtClean="0"/>
              <a:t>Proposed</a:t>
            </a:r>
            <a:r>
              <a:rPr lang="de-DE" sz="4400" b="1" dirty="0" smtClean="0"/>
              <a:t> Projects and </a:t>
            </a:r>
            <a:r>
              <a:rPr lang="de-DE" sz="4400" b="1" dirty="0" err="1" smtClean="0"/>
              <a:t>Structure</a:t>
            </a:r>
            <a:endParaRPr lang="de-DE" sz="4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143397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de-DE" sz="3800" b="1" dirty="0" smtClean="0"/>
              <a:t>Status Team </a:t>
            </a:r>
          </a:p>
          <a:p>
            <a:r>
              <a:rPr lang="de-DE" sz="3600" dirty="0" err="1" smtClean="0"/>
              <a:t>Collect</a:t>
            </a:r>
            <a:r>
              <a:rPr lang="de-DE" sz="3600" dirty="0" smtClean="0"/>
              <a:t> </a:t>
            </a:r>
            <a:r>
              <a:rPr lang="de-DE" sz="3600" dirty="0" err="1" smtClean="0"/>
              <a:t>information</a:t>
            </a:r>
            <a:r>
              <a:rPr lang="de-DE" sz="3600" dirty="0" smtClean="0"/>
              <a:t> </a:t>
            </a:r>
            <a:r>
              <a:rPr lang="de-DE" sz="3600" dirty="0" err="1" smtClean="0"/>
              <a:t>about</a:t>
            </a:r>
            <a:r>
              <a:rPr lang="de-DE" sz="3600" dirty="0" smtClean="0"/>
              <a:t> AAL-</a:t>
            </a:r>
            <a:r>
              <a:rPr lang="de-DE" sz="3600" dirty="0" err="1" smtClean="0"/>
              <a:t>standards</a:t>
            </a:r>
            <a:endParaRPr lang="de-DE" sz="3600" dirty="0" smtClean="0"/>
          </a:p>
          <a:p>
            <a:r>
              <a:rPr lang="de-DE" sz="3600" dirty="0" err="1" smtClean="0"/>
              <a:t>Identify</a:t>
            </a:r>
            <a:r>
              <a:rPr lang="de-DE" sz="3600" dirty="0" smtClean="0"/>
              <a:t> </a:t>
            </a:r>
            <a:r>
              <a:rPr lang="de-DE" sz="3600" dirty="0" err="1" smtClean="0"/>
              <a:t>existing</a:t>
            </a:r>
            <a:r>
              <a:rPr lang="de-DE" sz="3600" dirty="0" smtClean="0"/>
              <a:t> IEC-</a:t>
            </a:r>
            <a:r>
              <a:rPr lang="de-DE" sz="3600" dirty="0" err="1" smtClean="0"/>
              <a:t>standards</a:t>
            </a:r>
            <a:endParaRPr lang="de-DE" sz="3600" dirty="0" smtClean="0"/>
          </a:p>
          <a:p>
            <a:r>
              <a:rPr lang="de-DE" sz="3600" dirty="0" err="1" smtClean="0"/>
              <a:t>Identify</a:t>
            </a:r>
            <a:r>
              <a:rPr lang="de-DE" sz="3600" dirty="0" smtClean="0"/>
              <a:t> </a:t>
            </a:r>
            <a:r>
              <a:rPr lang="de-DE" sz="3600" dirty="0" err="1" smtClean="0"/>
              <a:t>fora</a:t>
            </a:r>
            <a:r>
              <a:rPr lang="de-DE" sz="3600" dirty="0" smtClean="0"/>
              <a:t> and </a:t>
            </a:r>
            <a:r>
              <a:rPr lang="de-DE" sz="3600" dirty="0" err="1" smtClean="0"/>
              <a:t>consortia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liaise</a:t>
            </a:r>
            <a:r>
              <a:rPr lang="de-DE" sz="3600" dirty="0" smtClean="0"/>
              <a:t> </a:t>
            </a:r>
            <a:r>
              <a:rPr lang="de-DE" sz="3600" dirty="0" err="1" smtClean="0"/>
              <a:t>with</a:t>
            </a:r>
            <a:r>
              <a:rPr lang="de-DE" sz="3600" dirty="0" smtClean="0"/>
              <a:t> (e.g. </a:t>
            </a:r>
            <a:r>
              <a:rPr lang="de-DE" sz="3600" dirty="0" err="1" smtClean="0"/>
              <a:t>Continua</a:t>
            </a:r>
            <a:r>
              <a:rPr lang="de-DE" sz="3600" dirty="0" smtClean="0"/>
              <a:t>)</a:t>
            </a:r>
          </a:p>
          <a:p>
            <a:endParaRPr lang="de-DE" sz="2800" dirty="0" smtClean="0"/>
          </a:p>
          <a:p>
            <a:pPr>
              <a:buNone/>
            </a:pPr>
            <a:r>
              <a:rPr lang="de-DE" sz="3800" b="1" dirty="0" smtClean="0"/>
              <a:t>Security Team</a:t>
            </a:r>
          </a:p>
          <a:p>
            <a:r>
              <a:rPr lang="de-DE" sz="3600" dirty="0" smtClean="0"/>
              <a:t>Deals </a:t>
            </a:r>
            <a:r>
              <a:rPr lang="de-DE" sz="3600" dirty="0" err="1" smtClean="0"/>
              <a:t>with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aspects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data</a:t>
            </a:r>
            <a:r>
              <a:rPr lang="de-DE" sz="3600" dirty="0" smtClean="0"/>
              <a:t> </a:t>
            </a:r>
            <a:r>
              <a:rPr lang="de-DE" sz="3600" dirty="0" err="1" smtClean="0"/>
              <a:t>security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 smtClean="0"/>
          </a:p>
          <a:p>
            <a:pPr>
              <a:buNone/>
            </a:pPr>
            <a:r>
              <a:rPr lang="de-DE" sz="3800" b="1" dirty="0" smtClean="0"/>
              <a:t>Modeling Team</a:t>
            </a:r>
          </a:p>
          <a:p>
            <a:r>
              <a:rPr lang="de-DE" sz="3600" dirty="0" err="1" smtClean="0"/>
              <a:t>Define</a:t>
            </a:r>
            <a:r>
              <a:rPr lang="de-DE" sz="3600" dirty="0" smtClean="0"/>
              <a:t> an </a:t>
            </a:r>
            <a:r>
              <a:rPr lang="de-DE" sz="3600" dirty="0" err="1" smtClean="0"/>
              <a:t>architecture</a:t>
            </a:r>
            <a:r>
              <a:rPr lang="de-DE" sz="3600" dirty="0" smtClean="0"/>
              <a:t> model</a:t>
            </a:r>
          </a:p>
          <a:p>
            <a:r>
              <a:rPr lang="de-DE" sz="3600" dirty="0" err="1" smtClean="0"/>
              <a:t>Explore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model SG1 and SG3 </a:t>
            </a:r>
            <a:r>
              <a:rPr lang="de-DE" sz="3600" dirty="0" err="1" smtClean="0"/>
              <a:t>are</a:t>
            </a:r>
            <a:r>
              <a:rPr lang="de-DE" sz="3600" dirty="0" smtClean="0"/>
              <a:t> </a:t>
            </a:r>
            <a:r>
              <a:rPr lang="de-DE" sz="3600" dirty="0" err="1" smtClean="0"/>
              <a:t>working</a:t>
            </a:r>
            <a:r>
              <a:rPr lang="de-DE" sz="3600" dirty="0" smtClean="0"/>
              <a:t> </a:t>
            </a:r>
            <a:r>
              <a:rPr lang="de-DE" sz="3600" dirty="0" err="1" smtClean="0"/>
              <a:t>with</a:t>
            </a:r>
            <a:endParaRPr lang="de-DE" sz="3600" dirty="0" smtClean="0"/>
          </a:p>
          <a:p>
            <a:r>
              <a:rPr lang="de-DE" sz="3600" dirty="0" err="1" smtClean="0"/>
              <a:t>Develop</a:t>
            </a:r>
            <a:r>
              <a:rPr lang="de-DE" sz="3600" dirty="0" smtClean="0"/>
              <a:t> a </a:t>
            </a:r>
            <a:r>
              <a:rPr lang="de-DE" sz="3600" dirty="0" err="1" smtClean="0"/>
              <a:t>use</a:t>
            </a:r>
            <a:r>
              <a:rPr lang="de-DE" sz="3600" dirty="0" smtClean="0"/>
              <a:t> </a:t>
            </a:r>
            <a:r>
              <a:rPr lang="de-DE" sz="3600" dirty="0" err="1" smtClean="0"/>
              <a:t>case</a:t>
            </a:r>
            <a:r>
              <a:rPr lang="de-DE" sz="3600" dirty="0" smtClean="0"/>
              <a:t> model</a:t>
            </a:r>
          </a:p>
          <a:p>
            <a:r>
              <a:rPr lang="de-DE" sz="3600" dirty="0" err="1" smtClean="0"/>
              <a:t>Initiate</a:t>
            </a:r>
            <a:r>
              <a:rPr lang="de-DE" sz="3600" dirty="0" smtClean="0"/>
              <a:t> a </a:t>
            </a:r>
            <a:r>
              <a:rPr lang="de-DE" sz="3600" dirty="0" err="1" smtClean="0"/>
              <a:t>call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err="1" smtClean="0"/>
              <a:t>use</a:t>
            </a:r>
            <a:r>
              <a:rPr lang="de-DE" sz="3600" dirty="0" smtClean="0"/>
              <a:t> </a:t>
            </a:r>
            <a:r>
              <a:rPr lang="de-DE" sz="3600" dirty="0" err="1" smtClean="0"/>
              <a:t>cases</a:t>
            </a:r>
            <a:endParaRPr lang="de-DE" sz="3600" dirty="0" smtClean="0"/>
          </a:p>
          <a:p>
            <a:endParaRPr lang="en-US" sz="3100" dirty="0" smtClean="0"/>
          </a:p>
          <a:p>
            <a:pPr>
              <a:buNone/>
            </a:pPr>
            <a:r>
              <a:rPr lang="en-US" sz="3600" b="1" dirty="0" smtClean="0"/>
              <a:t>Next Meeting planned 11-12 Sept. 2012 (location </a:t>
            </a:r>
            <a:r>
              <a:rPr lang="en-US" sz="3600" b="1" dirty="0" err="1" smtClean="0"/>
              <a:t>t.b.c</a:t>
            </a:r>
            <a:r>
              <a:rPr lang="en-US" sz="3600" b="1" dirty="0" smtClean="0"/>
              <a:t>.)</a:t>
            </a:r>
            <a:endParaRPr lang="de-DE" sz="3600" b="1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de-DE" b="1" dirty="0" err="1" smtClean="0"/>
              <a:t>Scope</a:t>
            </a:r>
            <a:r>
              <a:rPr lang="de-DE" b="1" dirty="0" smtClean="0"/>
              <a:t> and Definition </a:t>
            </a:r>
            <a:r>
              <a:rPr lang="de-DE" b="1" dirty="0" err="1" smtClean="0"/>
              <a:t>of</a:t>
            </a:r>
            <a:r>
              <a:rPr lang="de-DE" b="1" dirty="0" smtClean="0"/>
              <a:t> AAL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04256"/>
            <a:ext cx="8229600" cy="3917032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/>
              <a:t>To manage and coordinate Ambient Assisted Living (AAL) standardization work in IEC TCs, to establish and achieve interoperability and interconnectivity of AAL systems, and accessible design of their user interface.</a:t>
            </a:r>
            <a:endParaRPr lang="de-DE" sz="5100" dirty="0"/>
          </a:p>
          <a:p>
            <a:pPr>
              <a:buNone/>
            </a:pPr>
            <a:r>
              <a:rPr lang="en-US" sz="5100" dirty="0"/>
              <a:t> </a:t>
            </a:r>
            <a:endParaRPr lang="de-DE" sz="5100" dirty="0"/>
          </a:p>
          <a:p>
            <a:r>
              <a:rPr lang="en-US" sz="5100" dirty="0"/>
              <a:t>AAL systems encompass products, services, environments and facilities used to support those whose independence, safety, wellbeing and autonomy are compromised by their physical or mental status</a:t>
            </a:r>
            <a:r>
              <a:rPr lang="en-US" sz="5100" dirty="0" smtClean="0"/>
              <a:t>.</a:t>
            </a:r>
          </a:p>
          <a:p>
            <a:pPr>
              <a:buNone/>
            </a:pPr>
            <a:endParaRPr lang="de-DE" sz="4500" dirty="0"/>
          </a:p>
          <a:p>
            <a:pPr>
              <a:buNone/>
            </a:pPr>
            <a:endParaRPr lang="de-DE" dirty="0"/>
          </a:p>
          <a:p>
            <a:r>
              <a:rPr lang="en-US" sz="3600" dirty="0" smtClean="0"/>
              <a:t>Scope </a:t>
            </a:r>
            <a:r>
              <a:rPr lang="en-US" sz="3600" dirty="0"/>
              <a:t>and definition will be submitted for approval </a:t>
            </a:r>
            <a:r>
              <a:rPr lang="en-US" sz="3600" dirty="0" smtClean="0"/>
              <a:t>to the </a:t>
            </a:r>
            <a:r>
              <a:rPr lang="en-US" sz="3600" dirty="0"/>
              <a:t>SMB </a:t>
            </a:r>
            <a:endParaRPr lang="en-US" sz="3600" dirty="0" smtClean="0"/>
          </a:p>
          <a:p>
            <a:r>
              <a:rPr lang="en-US" sz="3600" dirty="0" smtClean="0"/>
              <a:t>Note: for the definition of Accessible Design refer to ISO/IEC Guide 71</a:t>
            </a:r>
            <a:endParaRPr lang="de-DE" sz="3600" dirty="0" smtClean="0"/>
          </a:p>
          <a:p>
            <a:pPr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de-DE" b="1" dirty="0" smtClean="0"/>
              <a:t>Key Drivers </a:t>
            </a:r>
            <a:r>
              <a:rPr lang="de-DE" b="1" dirty="0" err="1" smtClean="0"/>
              <a:t>of</a:t>
            </a:r>
            <a:r>
              <a:rPr lang="de-DE" b="1" dirty="0" smtClean="0"/>
              <a:t> AAL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Demographic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and </a:t>
            </a:r>
            <a:r>
              <a:rPr lang="de-DE" dirty="0" err="1" smtClean="0"/>
              <a:t>ageing</a:t>
            </a:r>
            <a:r>
              <a:rPr lang="de-DE" dirty="0" smtClean="0"/>
              <a:t> </a:t>
            </a:r>
            <a:r>
              <a:rPr lang="de-DE" dirty="0" err="1" smtClean="0"/>
              <a:t>society</a:t>
            </a:r>
            <a:endParaRPr lang="de-DE" dirty="0" smtClean="0"/>
          </a:p>
          <a:p>
            <a:r>
              <a:rPr lang="de-DE" dirty="0" smtClean="0"/>
              <a:t>Need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Autonomous</a:t>
            </a:r>
            <a:r>
              <a:rPr lang="de-DE" dirty="0" smtClean="0"/>
              <a:t> and </a:t>
            </a:r>
            <a:r>
              <a:rPr lang="de-DE" dirty="0" err="1" smtClean="0"/>
              <a:t>Healthy</a:t>
            </a:r>
            <a:r>
              <a:rPr lang="de-DE" dirty="0" smtClean="0"/>
              <a:t> Living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Elderly</a:t>
            </a:r>
            <a:r>
              <a:rPr lang="de-DE" dirty="0" smtClean="0"/>
              <a:t> People </a:t>
            </a:r>
            <a:r>
              <a:rPr lang="de-DE" dirty="0" err="1" smtClean="0"/>
              <a:t>at</a:t>
            </a:r>
            <a:r>
              <a:rPr lang="de-DE" dirty="0" smtClean="0"/>
              <a:t> Home</a:t>
            </a:r>
          </a:p>
          <a:p>
            <a:r>
              <a:rPr lang="de-DE" dirty="0" err="1" smtClean="0"/>
              <a:t>Rising</a:t>
            </a:r>
            <a:r>
              <a:rPr lang="de-DE" dirty="0" smtClean="0"/>
              <a:t> </a:t>
            </a:r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care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endParaRPr lang="de-DE" dirty="0" smtClean="0"/>
          </a:p>
          <a:p>
            <a:r>
              <a:rPr lang="de-DE" dirty="0" err="1" smtClean="0"/>
              <a:t>Interoperability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endParaRPr lang="de-DE" dirty="0" smtClean="0"/>
          </a:p>
          <a:p>
            <a:r>
              <a:rPr lang="de-DE" dirty="0" err="1" smtClean="0"/>
              <a:t>Many</a:t>
            </a:r>
            <a:r>
              <a:rPr lang="de-DE" dirty="0" smtClean="0"/>
              <a:t> R&amp;D Projects</a:t>
            </a:r>
          </a:p>
          <a:p>
            <a:r>
              <a:rPr lang="de-DE" dirty="0" smtClean="0"/>
              <a:t>Early Business Practices</a:t>
            </a:r>
          </a:p>
          <a:p>
            <a:r>
              <a:rPr lang="de-DE" dirty="0" smtClean="0"/>
              <a:t>Standardisation </a:t>
            </a:r>
            <a:r>
              <a:rPr lang="de-DE" dirty="0" err="1" smtClean="0"/>
              <a:t>Requirements</a:t>
            </a: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de-DE" b="1" dirty="0" err="1" smtClean="0"/>
              <a:t>Summary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National Reports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Japan</a:t>
            </a:r>
          </a:p>
          <a:p>
            <a:pPr lvl="1"/>
            <a:r>
              <a:rPr lang="de-DE" dirty="0" err="1" smtClean="0"/>
              <a:t>Demographics</a:t>
            </a:r>
            <a:endParaRPr lang="de-DE" dirty="0" smtClean="0"/>
          </a:p>
          <a:p>
            <a:pPr lvl="1"/>
            <a:r>
              <a:rPr lang="de-DE" dirty="0" smtClean="0"/>
              <a:t>R&amp;D Projects</a:t>
            </a:r>
          </a:p>
          <a:p>
            <a:pPr lvl="1"/>
            <a:r>
              <a:rPr lang="de-DE" dirty="0" smtClean="0"/>
              <a:t>Early Business</a:t>
            </a:r>
          </a:p>
          <a:p>
            <a:r>
              <a:rPr lang="de-DE" dirty="0" smtClean="0"/>
              <a:t>China</a:t>
            </a:r>
          </a:p>
          <a:p>
            <a:pPr lvl="1"/>
            <a:r>
              <a:rPr lang="de-DE" dirty="0" err="1" smtClean="0"/>
              <a:t>Demographics</a:t>
            </a:r>
            <a:endParaRPr lang="de-DE" dirty="0" smtClean="0"/>
          </a:p>
          <a:p>
            <a:pPr lvl="1"/>
            <a:r>
              <a:rPr lang="de-DE" dirty="0" err="1" smtClean="0"/>
              <a:t>Household</a:t>
            </a:r>
            <a:r>
              <a:rPr lang="de-DE" dirty="0" smtClean="0"/>
              <a:t> and Rehabilitation </a:t>
            </a:r>
            <a:r>
              <a:rPr lang="de-DE" dirty="0" err="1" smtClean="0"/>
              <a:t>Industry</a:t>
            </a:r>
            <a:endParaRPr lang="de-DE" dirty="0" smtClean="0"/>
          </a:p>
          <a:p>
            <a:r>
              <a:rPr lang="de-DE" dirty="0" smtClean="0"/>
              <a:t>Germany</a:t>
            </a:r>
          </a:p>
          <a:p>
            <a:pPr lvl="1"/>
            <a:r>
              <a:rPr lang="de-DE" dirty="0" smtClean="0"/>
              <a:t>Projects</a:t>
            </a:r>
          </a:p>
          <a:p>
            <a:pPr lvl="1"/>
            <a:r>
              <a:rPr lang="de-DE" dirty="0" smtClean="0"/>
              <a:t>AAL Standardisation </a:t>
            </a:r>
            <a:r>
              <a:rPr lang="de-DE" dirty="0" err="1" smtClean="0"/>
              <a:t>Roadmap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altLang="ja-JP" b="1" dirty="0" smtClean="0"/>
              <a:t>Japan</a:t>
            </a:r>
            <a:endParaRPr lang="ja-JP" altLang="en-US" b="1" dirty="0" smtClean="0"/>
          </a:p>
        </p:txBody>
      </p:sp>
      <p:sp>
        <p:nvSpPr>
          <p:cNvPr id="717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17600"/>
          </a:xfrm>
        </p:spPr>
        <p:txBody>
          <a:bodyPr/>
          <a:lstStyle/>
          <a:p>
            <a:r>
              <a:rPr lang="en-US" altLang="ja-JP" dirty="0" smtClean="0"/>
              <a:t>Japan has high proportion of elderly people</a:t>
            </a:r>
            <a:endParaRPr lang="ja-JP" altLang="en-US" dirty="0" smtClean="0"/>
          </a:p>
        </p:txBody>
      </p:sp>
      <p:pic>
        <p:nvPicPr>
          <p:cNvPr id="7171" name="図 3" descr="スクリーンショット（2012-02-21 3.54.00）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38" y="2276872"/>
            <a:ext cx="6170612" cy="432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矢印コネクタ 7"/>
          <p:cNvCxnSpPr>
            <a:cxnSpLocks noChangeShapeType="1"/>
          </p:cNvCxnSpPr>
          <p:nvPr/>
        </p:nvCxnSpPr>
        <p:spPr bwMode="auto">
          <a:xfrm flipH="1">
            <a:off x="6070600" y="3233738"/>
            <a:ext cx="374650" cy="34766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173" name="テキスト ボックス 8"/>
          <p:cNvSpPr txBox="1">
            <a:spLocks noChangeArrowheads="1"/>
          </p:cNvSpPr>
          <p:nvPr/>
        </p:nvSpPr>
        <p:spPr bwMode="auto">
          <a:xfrm>
            <a:off x="6445250" y="3011488"/>
            <a:ext cx="2527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In 2055, 1/4 population will be over 75 years old. </a:t>
            </a:r>
            <a:endParaRPr lang="ja-JP" altLang="en-US"/>
          </a:p>
        </p:txBody>
      </p:sp>
      <p:cxnSp>
        <p:nvCxnSpPr>
          <p:cNvPr id="14" name="直線矢印コネクタ 13"/>
          <p:cNvCxnSpPr>
            <a:cxnSpLocks noChangeShapeType="1"/>
          </p:cNvCxnSpPr>
          <p:nvPr/>
        </p:nvCxnSpPr>
        <p:spPr bwMode="auto">
          <a:xfrm flipH="1">
            <a:off x="4851400" y="3981450"/>
            <a:ext cx="1593850" cy="3238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175" name="テキスト ボックス 15"/>
          <p:cNvSpPr txBox="1">
            <a:spLocks noChangeArrowheads="1"/>
          </p:cNvSpPr>
          <p:nvPr/>
        </p:nvSpPr>
        <p:spPr bwMode="auto">
          <a:xfrm>
            <a:off x="6445250" y="3778250"/>
            <a:ext cx="2527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In 2030, 1/5 population will be over 75 years old. </a:t>
            </a:r>
            <a:endParaRPr lang="ja-JP" altLang="en-US"/>
          </a:p>
        </p:txBody>
      </p:sp>
      <p:cxnSp>
        <p:nvCxnSpPr>
          <p:cNvPr id="21" name="直線矢印コネクタ 20"/>
          <p:cNvCxnSpPr>
            <a:cxnSpLocks noChangeShapeType="1"/>
          </p:cNvCxnSpPr>
          <p:nvPr/>
        </p:nvCxnSpPr>
        <p:spPr bwMode="auto">
          <a:xfrm flipH="1">
            <a:off x="4021138" y="5081588"/>
            <a:ext cx="2439987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177" name="テキスト ボックス 22"/>
          <p:cNvSpPr txBox="1">
            <a:spLocks noChangeArrowheads="1"/>
          </p:cNvSpPr>
          <p:nvPr/>
        </p:nvSpPr>
        <p:spPr bwMode="auto">
          <a:xfrm>
            <a:off x="6461125" y="4870450"/>
            <a:ext cx="2527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In 2012, 1/8 population is over 75 years old. </a:t>
            </a:r>
            <a:endParaRPr lang="ja-JP" altLang="en-US"/>
          </a:p>
        </p:txBody>
      </p:sp>
      <p:sp>
        <p:nvSpPr>
          <p:cNvPr id="7178" name="テキスト ボックス 24"/>
          <p:cNvSpPr txBox="1">
            <a:spLocks noChangeArrowheads="1"/>
          </p:cNvSpPr>
          <p:nvPr/>
        </p:nvSpPr>
        <p:spPr bwMode="auto">
          <a:xfrm>
            <a:off x="152400" y="2773363"/>
            <a:ext cx="1487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Population (x10,000)</a:t>
            </a:r>
            <a:endParaRPr lang="ja-JP" altLang="en-US" sz="1200"/>
          </a:p>
        </p:txBody>
      </p:sp>
      <p:sp>
        <p:nvSpPr>
          <p:cNvPr id="7179" name="テキスト ボックス 25"/>
          <p:cNvSpPr txBox="1">
            <a:spLocks noChangeArrowheads="1"/>
          </p:cNvSpPr>
          <p:nvPr/>
        </p:nvSpPr>
        <p:spPr bwMode="auto">
          <a:xfrm>
            <a:off x="5842000" y="2773363"/>
            <a:ext cx="708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Rate (%)</a:t>
            </a:r>
            <a:endParaRPr lang="ja-JP" altLang="en-US" sz="1200"/>
          </a:p>
        </p:txBody>
      </p:sp>
      <p:sp>
        <p:nvSpPr>
          <p:cNvPr id="7180" name="テキスト ボックス 26"/>
          <p:cNvSpPr txBox="1">
            <a:spLocks noChangeArrowheads="1"/>
          </p:cNvSpPr>
          <p:nvPr/>
        </p:nvSpPr>
        <p:spPr bwMode="auto">
          <a:xfrm>
            <a:off x="3544888" y="6315075"/>
            <a:ext cx="4794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Year</a:t>
            </a:r>
            <a:endParaRPr lang="ja-JP" altLang="en-US" sz="1200"/>
          </a:p>
        </p:txBody>
      </p:sp>
      <p:sp>
        <p:nvSpPr>
          <p:cNvPr id="7181" name="テキスト ボックス 28"/>
          <p:cNvSpPr txBox="1">
            <a:spLocks noChangeArrowheads="1"/>
          </p:cNvSpPr>
          <p:nvPr/>
        </p:nvSpPr>
        <p:spPr bwMode="auto">
          <a:xfrm>
            <a:off x="2943225" y="2703513"/>
            <a:ext cx="819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Measured</a:t>
            </a:r>
            <a:endParaRPr lang="ja-JP" altLang="en-US" sz="1200"/>
          </a:p>
        </p:txBody>
      </p:sp>
      <p:sp>
        <p:nvSpPr>
          <p:cNvPr id="7182" name="テキスト ボックス 29"/>
          <p:cNvSpPr txBox="1">
            <a:spLocks noChangeArrowheads="1"/>
          </p:cNvSpPr>
          <p:nvPr/>
        </p:nvSpPr>
        <p:spPr bwMode="auto">
          <a:xfrm>
            <a:off x="3762375" y="2703513"/>
            <a:ext cx="812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Estimated</a:t>
            </a:r>
            <a:endParaRPr lang="ja-JP" altLang="en-US" sz="1200"/>
          </a:p>
        </p:txBody>
      </p:sp>
      <p:sp>
        <p:nvSpPr>
          <p:cNvPr id="7183" name="テキスト ボックス 31"/>
          <p:cNvSpPr txBox="1">
            <a:spLocks noChangeArrowheads="1"/>
          </p:cNvSpPr>
          <p:nvPr/>
        </p:nvSpPr>
        <p:spPr bwMode="auto">
          <a:xfrm>
            <a:off x="2112963" y="3233738"/>
            <a:ext cx="6778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Over 75</a:t>
            </a:r>
            <a:endParaRPr lang="ja-JP" altLang="en-US" sz="1200"/>
          </a:p>
        </p:txBody>
      </p:sp>
      <p:sp>
        <p:nvSpPr>
          <p:cNvPr id="7184" name="テキスト ボックス 32"/>
          <p:cNvSpPr txBox="1">
            <a:spLocks noChangeArrowheads="1"/>
          </p:cNvSpPr>
          <p:nvPr/>
        </p:nvSpPr>
        <p:spPr bwMode="auto">
          <a:xfrm>
            <a:off x="2671763" y="3687763"/>
            <a:ext cx="542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65-74</a:t>
            </a:r>
            <a:endParaRPr lang="ja-JP" altLang="en-US" sz="1200"/>
          </a:p>
        </p:txBody>
      </p:sp>
      <p:sp>
        <p:nvSpPr>
          <p:cNvPr id="7185" name="テキスト ボックス 33"/>
          <p:cNvSpPr txBox="1">
            <a:spLocks noChangeArrowheads="1"/>
          </p:cNvSpPr>
          <p:nvPr/>
        </p:nvSpPr>
        <p:spPr bwMode="auto">
          <a:xfrm>
            <a:off x="2584450" y="4594225"/>
            <a:ext cx="54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15-64</a:t>
            </a:r>
            <a:endParaRPr lang="ja-JP" altLang="en-US" sz="1200"/>
          </a:p>
        </p:txBody>
      </p:sp>
      <p:sp>
        <p:nvSpPr>
          <p:cNvPr id="7186" name="テキスト ボックス 34"/>
          <p:cNvSpPr txBox="1">
            <a:spLocks noChangeArrowheads="1"/>
          </p:cNvSpPr>
          <p:nvPr/>
        </p:nvSpPr>
        <p:spPr bwMode="auto">
          <a:xfrm>
            <a:off x="2706688" y="5813425"/>
            <a:ext cx="466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0-14</a:t>
            </a:r>
            <a:endParaRPr lang="ja-JP" altLang="en-US" sz="1200"/>
          </a:p>
        </p:txBody>
      </p:sp>
      <p:sp>
        <p:nvSpPr>
          <p:cNvPr id="7187" name="テキスト ボックス 35"/>
          <p:cNvSpPr txBox="1">
            <a:spLocks noChangeArrowheads="1"/>
          </p:cNvSpPr>
          <p:nvPr/>
        </p:nvSpPr>
        <p:spPr bwMode="auto">
          <a:xfrm>
            <a:off x="4800600" y="3095625"/>
            <a:ext cx="13890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Rate of over-75 (%)</a:t>
            </a:r>
            <a:endParaRPr lang="ja-JP" altLang="en-US" sz="1200"/>
          </a:p>
        </p:txBody>
      </p:sp>
      <p:sp>
        <p:nvSpPr>
          <p:cNvPr id="7188" name="テキスト ボックス 36"/>
          <p:cNvSpPr txBox="1">
            <a:spLocks noChangeArrowheads="1"/>
          </p:cNvSpPr>
          <p:nvPr/>
        </p:nvSpPr>
        <p:spPr bwMode="auto">
          <a:xfrm>
            <a:off x="4945063" y="4332288"/>
            <a:ext cx="12636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Rate of 65-74 (%)</a:t>
            </a:r>
            <a:endParaRPr lang="ja-JP" altLang="en-US" sz="120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タイトル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altLang="ja-JP" b="1" dirty="0" smtClean="0"/>
              <a:t>Example of R&amp;D Project (1)</a:t>
            </a:r>
            <a:endParaRPr lang="ja-JP" altLang="en-US" b="1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4544" y="1600200"/>
            <a:ext cx="9144000" cy="5746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dirty="0" smtClean="0"/>
              <a:t>Robot Technology (RT) that assists independent living</a:t>
            </a:r>
            <a:endParaRPr lang="ja-JP" altLang="en-US" dirty="0" smtClean="0"/>
          </a:p>
        </p:txBody>
      </p:sp>
      <p:pic>
        <p:nvPicPr>
          <p:cNvPr id="10243" name="図 7" descr="fig1_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3336925"/>
            <a:ext cx="4252913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テキスト ボックス 8"/>
          <p:cNvSpPr txBox="1">
            <a:spLocks noChangeArrowheads="1"/>
          </p:cNvSpPr>
          <p:nvPr/>
        </p:nvSpPr>
        <p:spPr bwMode="auto">
          <a:xfrm>
            <a:off x="635000" y="2232025"/>
            <a:ext cx="67437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/>
              <a:t>H</a:t>
            </a:r>
            <a:r>
              <a:rPr lang="en-US" altLang="ja-JP" sz="2400" dirty="0" smtClean="0"/>
              <a:t>ome</a:t>
            </a:r>
            <a:r>
              <a:rPr lang="en-US" altLang="ja-JP" sz="2800" dirty="0" smtClean="0"/>
              <a:t> </a:t>
            </a:r>
            <a:r>
              <a:rPr lang="en-US" altLang="ja-JP" sz="2400" dirty="0"/>
              <a:t>environment</a:t>
            </a:r>
            <a:r>
              <a:rPr lang="en-US" altLang="ja-JP" sz="2800" dirty="0"/>
              <a:t> </a:t>
            </a:r>
            <a:r>
              <a:rPr lang="en-US" altLang="ja-JP" sz="2400" dirty="0"/>
              <a:t>can be customized</a:t>
            </a:r>
          </a:p>
          <a:p>
            <a:r>
              <a:rPr lang="en-US" altLang="ja-JP" sz="2400" dirty="0"/>
              <a:t>for each person with disabilities via RT Middleware.</a:t>
            </a:r>
          </a:p>
        </p:txBody>
      </p:sp>
      <p:pic>
        <p:nvPicPr>
          <p:cNvPr id="10245" name="図 11" descr="fig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200" y="3336925"/>
            <a:ext cx="37846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テキスト ボックス 13"/>
          <p:cNvSpPr txBox="1">
            <a:spLocks noChangeArrowheads="1"/>
          </p:cNvSpPr>
          <p:nvPr/>
        </p:nvSpPr>
        <p:spPr bwMode="auto">
          <a:xfrm>
            <a:off x="755576" y="6086475"/>
            <a:ext cx="7763087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/>
              <a:t>Home Environment Models</a:t>
            </a:r>
          </a:p>
          <a:p>
            <a:pPr algn="ctr"/>
            <a:r>
              <a:rPr lang="en-US" altLang="ja-JP" sz="2000" dirty="0"/>
              <a:t>for Comfortable and Independent Living of People with Disabilities (AIST)</a:t>
            </a:r>
            <a:endParaRPr lang="ja-JP" altLang="en-US" sz="200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n-US" altLang="ja-JP" b="1" dirty="0" smtClean="0"/>
              <a:t>Example of R&amp;D Project (2)</a:t>
            </a:r>
            <a:endParaRPr lang="ja-JP" altLang="en-US" b="1" dirty="0" smtClean="0"/>
          </a:p>
        </p:txBody>
      </p:sp>
      <p:sp>
        <p:nvSpPr>
          <p:cNvPr id="11267" name="テキスト ボックス 13"/>
          <p:cNvSpPr txBox="1">
            <a:spLocks noChangeArrowheads="1"/>
          </p:cNvSpPr>
          <p:nvPr/>
        </p:nvSpPr>
        <p:spPr bwMode="auto">
          <a:xfrm>
            <a:off x="239185" y="6311900"/>
            <a:ext cx="876511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UNR-</a:t>
            </a:r>
            <a:r>
              <a:rPr lang="en-US" altLang="ja-JP" sz="2000" dirty="0" smtClean="0"/>
              <a:t>PF </a:t>
            </a:r>
            <a:r>
              <a:rPr lang="en-US" altLang="ja-JP" sz="2000" dirty="0"/>
              <a:t>applications and services in ubiquitous sensor network </a:t>
            </a:r>
            <a:r>
              <a:rPr lang="en-US" altLang="ja-JP" sz="2000" dirty="0" smtClean="0"/>
              <a:t>environment (</a:t>
            </a:r>
            <a:r>
              <a:rPr lang="en-US" altLang="ja-JP" sz="2000" dirty="0"/>
              <a:t>ATR</a:t>
            </a:r>
            <a:r>
              <a:rPr lang="en-US" altLang="ja-JP" sz="2000" dirty="0" smtClean="0"/>
              <a:t>)</a:t>
            </a:r>
            <a:endParaRPr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6266" y="2125305"/>
            <a:ext cx="7353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Ubiquitous Network Robot Platform (UNR-PF)</a:t>
            </a:r>
          </a:p>
          <a:p>
            <a:r>
              <a:rPr lang="en-US" altLang="ja-JP" dirty="0" smtClean="0"/>
              <a:t>A </a:t>
            </a:r>
            <a:r>
              <a:rPr lang="en-US" altLang="ja-JP" dirty="0"/>
              <a:t>middleware that enables applications to perform services continuously by combining multiple robotic devices effectively across multiple areas.</a:t>
            </a:r>
            <a:endParaRPr kumimoji="1" lang="ja-JP" altLang="en-US" dirty="0"/>
          </a:p>
        </p:txBody>
      </p:sp>
      <p:pic>
        <p:nvPicPr>
          <p:cNvPr id="7" name="図 6" descr="スクリーンショット（2012-03-03 16.02.42）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31930"/>
            <a:ext cx="3530249" cy="2400569"/>
          </a:xfrm>
          <a:prstGeom prst="rect">
            <a:avLst/>
          </a:prstGeom>
        </p:spPr>
      </p:pic>
      <p:pic>
        <p:nvPicPr>
          <p:cNvPr id="9" name="図 8" descr="スクリーンショット（2012-03-03 16.11.21）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16" y="3426946"/>
            <a:ext cx="4817884" cy="2605553"/>
          </a:xfrm>
          <a:prstGeom prst="rect">
            <a:avLst/>
          </a:prstGeom>
        </p:spPr>
      </p:pic>
      <p:sp>
        <p:nvSpPr>
          <p:cNvPr id="13" name="コンテンツ プレースホルダー 2"/>
          <p:cNvSpPr txBox="1">
            <a:spLocks/>
          </p:cNvSpPr>
          <p:nvPr/>
        </p:nvSpPr>
        <p:spPr bwMode="auto">
          <a:xfrm>
            <a:off x="323528" y="1558181"/>
            <a:ext cx="9144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3"/>
              </a:buClr>
            </a:pPr>
            <a:r>
              <a:rPr lang="en-US" altLang="ja-JP" dirty="0" smtClean="0"/>
              <a:t>Robot Technology (RT) that assists independent living</a:t>
            </a:r>
            <a:endParaRPr lang="ja-JP" altLang="en-US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altLang="ja-JP" b="1" dirty="0" smtClean="0"/>
              <a:t>Example of R&amp;D Project (3)</a:t>
            </a:r>
            <a:endParaRPr lang="ja-JP" altLang="en-US" b="1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4544" y="1435100"/>
            <a:ext cx="9144000" cy="5746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dirty="0" smtClean="0"/>
              <a:t>Home ICT services that assist living</a:t>
            </a:r>
            <a:endParaRPr lang="ja-JP" altLang="en-US" dirty="0" smtClean="0"/>
          </a:p>
        </p:txBody>
      </p:sp>
      <p:sp>
        <p:nvSpPr>
          <p:cNvPr id="2051" name="テキスト ボックス 13"/>
          <p:cNvSpPr txBox="1">
            <a:spLocks noChangeArrowheads="1"/>
          </p:cNvSpPr>
          <p:nvPr/>
        </p:nvSpPr>
        <p:spPr bwMode="auto">
          <a:xfrm>
            <a:off x="2339752" y="6415088"/>
            <a:ext cx="537852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Schematic explanation of home ICT services (NTT)</a:t>
            </a:r>
            <a:endParaRPr lang="ja-JP" altLang="en-US" sz="2000"/>
          </a:p>
        </p:txBody>
      </p:sp>
      <p:grpSp>
        <p:nvGrpSpPr>
          <p:cNvPr id="2" name="図形グループ 3"/>
          <p:cNvGrpSpPr>
            <a:grpSpLocks/>
          </p:cNvGrpSpPr>
          <p:nvPr/>
        </p:nvGrpSpPr>
        <p:grpSpPr bwMode="auto">
          <a:xfrm>
            <a:off x="1046163" y="2085975"/>
            <a:ext cx="7504112" cy="4254500"/>
            <a:chOff x="127000" y="1196975"/>
            <a:chExt cx="9650413" cy="5472113"/>
          </a:xfrm>
        </p:grpSpPr>
        <p:sp>
          <p:nvSpPr>
            <p:cNvPr id="109" name="Rectangle 2"/>
            <p:cNvSpPr>
              <a:spLocks noChangeArrowheads="1"/>
            </p:cNvSpPr>
            <p:nvPr/>
          </p:nvSpPr>
          <p:spPr bwMode="auto">
            <a:xfrm>
              <a:off x="5816803" y="1196975"/>
              <a:ext cx="3960610" cy="2519622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09" tIns="45704" rIns="91409" bIns="45704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latin typeface="HGP創英角ｺﾞｼｯｸUB" charset="0"/>
                <a:ea typeface="+mn-ea"/>
              </a:endParaRPr>
            </a:p>
          </p:txBody>
        </p:sp>
        <p:sp>
          <p:nvSpPr>
            <p:cNvPr id="110" name="Rectangle 3"/>
            <p:cNvSpPr>
              <a:spLocks noChangeArrowheads="1"/>
            </p:cNvSpPr>
            <p:nvPr/>
          </p:nvSpPr>
          <p:spPr bwMode="auto">
            <a:xfrm>
              <a:off x="4448964" y="4796728"/>
              <a:ext cx="5328449" cy="1872360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09" tIns="45704" rIns="91409" bIns="45704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latin typeface="HGP創英角ｺﾞｼｯｸUB" charset="0"/>
                <a:ea typeface="+mn-ea"/>
              </a:endParaRPr>
            </a:p>
          </p:txBody>
        </p:sp>
        <p:sp>
          <p:nvSpPr>
            <p:cNvPr id="111" name="Rectangle 4"/>
            <p:cNvSpPr>
              <a:spLocks noChangeArrowheads="1"/>
            </p:cNvSpPr>
            <p:nvPr/>
          </p:nvSpPr>
          <p:spPr bwMode="auto">
            <a:xfrm>
              <a:off x="127000" y="4796728"/>
              <a:ext cx="3962651" cy="1872360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09" tIns="45704" rIns="91409" bIns="45704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latin typeface="HGP創英角ｺﾞｼｯｸUB" charset="0"/>
                <a:ea typeface="+mn-ea"/>
              </a:endParaRPr>
            </a:p>
          </p:txBody>
        </p:sp>
        <p:sp>
          <p:nvSpPr>
            <p:cNvPr id="112" name="Rectangle 5"/>
            <p:cNvSpPr>
              <a:spLocks noChangeArrowheads="1"/>
            </p:cNvSpPr>
            <p:nvPr/>
          </p:nvSpPr>
          <p:spPr bwMode="auto">
            <a:xfrm>
              <a:off x="129041" y="1196975"/>
              <a:ext cx="2592770" cy="3311853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09" tIns="45704" rIns="91409" bIns="45704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latin typeface="HGP創英角ｺﾞｼｯｸUB" charset="0"/>
                <a:ea typeface="+mn-ea"/>
              </a:endParaRPr>
            </a:p>
          </p:txBody>
        </p:sp>
        <p:sp>
          <p:nvSpPr>
            <p:cNvPr id="113" name="Rectangle 6"/>
            <p:cNvSpPr>
              <a:spLocks noChangeArrowheads="1"/>
            </p:cNvSpPr>
            <p:nvPr/>
          </p:nvSpPr>
          <p:spPr bwMode="auto">
            <a:xfrm>
              <a:off x="2936175" y="1196975"/>
              <a:ext cx="2664224" cy="3095419"/>
            </a:xfrm>
            <a:prstGeom prst="rect">
              <a:avLst/>
            </a:prstGeom>
            <a:noFill/>
            <a:ln w="28575">
              <a:solidFill>
                <a:srgbClr val="969696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09" tIns="45704" rIns="91409" bIns="45704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latin typeface="HGP創英角ｺﾞｼｯｸUB" charset="0"/>
                <a:ea typeface="+mn-ea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 flipV="1">
              <a:off x="8048220" y="2565003"/>
              <a:ext cx="575718" cy="136802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1409" tIns="45704" rIns="91409" bIns="45704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latin typeface="+mn-lt"/>
                <a:ea typeface="+mn-ea"/>
              </a:endParaRPr>
            </a:p>
          </p:txBody>
        </p:sp>
        <p:sp>
          <p:nvSpPr>
            <p:cNvPr id="115" name="Freeform 8"/>
            <p:cNvSpPr>
              <a:spLocks/>
            </p:cNvSpPr>
            <p:nvPr/>
          </p:nvSpPr>
          <p:spPr bwMode="auto">
            <a:xfrm>
              <a:off x="7258139" y="4657883"/>
              <a:ext cx="2017053" cy="1872360"/>
            </a:xfrm>
            <a:custGeom>
              <a:avLst/>
              <a:gdLst>
                <a:gd name="T0" fmla="*/ 2147483647 w 1921"/>
                <a:gd name="T1" fmla="*/ 0 h 2903"/>
                <a:gd name="T2" fmla="*/ 2147483647 w 1921"/>
                <a:gd name="T3" fmla="*/ 0 h 2903"/>
                <a:gd name="T4" fmla="*/ 0 w 1921"/>
                <a:gd name="T5" fmla="*/ 2147483647 h 2903"/>
                <a:gd name="T6" fmla="*/ 2147483647 w 1921"/>
                <a:gd name="T7" fmla="*/ 2147483647 h 2903"/>
                <a:gd name="T8" fmla="*/ 2147483647 w 1921"/>
                <a:gd name="T9" fmla="*/ 2147483647 h 2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1"/>
                <a:gd name="T16" fmla="*/ 0 h 2903"/>
                <a:gd name="T17" fmla="*/ 1921 w 1921"/>
                <a:gd name="T18" fmla="*/ 2903 h 2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1" h="2903">
                  <a:moveTo>
                    <a:pt x="1921" y="0"/>
                  </a:moveTo>
                  <a:lnTo>
                    <a:pt x="239" y="0"/>
                  </a:lnTo>
                  <a:lnTo>
                    <a:pt x="0" y="377"/>
                  </a:lnTo>
                  <a:lnTo>
                    <a:pt x="174" y="371"/>
                  </a:lnTo>
                  <a:lnTo>
                    <a:pt x="172" y="2903"/>
                  </a:lnTo>
                </a:path>
              </a:pathLst>
            </a:custGeom>
            <a:noFill/>
            <a:ln w="5715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09" tIns="45704" rIns="91409" bIns="45704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latin typeface="+mn-lt"/>
                <a:ea typeface="+mn-ea"/>
              </a:endParaRPr>
            </a:p>
          </p:txBody>
        </p:sp>
        <p:sp>
          <p:nvSpPr>
            <p:cNvPr id="116" name="Line 10"/>
            <p:cNvSpPr>
              <a:spLocks noChangeShapeType="1"/>
            </p:cNvSpPr>
            <p:nvPr/>
          </p:nvSpPr>
          <p:spPr bwMode="auto">
            <a:xfrm flipH="1">
              <a:off x="7831815" y="3933032"/>
              <a:ext cx="216404" cy="136802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1409" tIns="45704" rIns="91409" bIns="45704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latin typeface="+mn-lt"/>
                <a:ea typeface="+mn-ea"/>
              </a:endParaRPr>
            </a:p>
          </p:txBody>
        </p:sp>
        <p:sp>
          <p:nvSpPr>
            <p:cNvPr id="2061" name="AutoShape 11"/>
            <p:cNvSpPr>
              <a:spLocks noChangeArrowheads="1"/>
            </p:cNvSpPr>
            <p:nvPr/>
          </p:nvSpPr>
          <p:spPr bwMode="auto">
            <a:xfrm>
              <a:off x="1784350" y="1700213"/>
              <a:ext cx="5256213" cy="4824412"/>
            </a:xfrm>
            <a:prstGeom prst="upArrow">
              <a:avLst>
                <a:gd name="adj1" fmla="val 90157"/>
                <a:gd name="adj2" fmla="val 44981"/>
              </a:avLst>
            </a:prstGeom>
            <a:noFill/>
            <a:ln w="7620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1409" tIns="45704" rIns="91409" bIns="45704" anchor="ctr"/>
            <a:lstStyle/>
            <a:p>
              <a:pPr algn="ctr"/>
              <a:endParaRPr lang="ja-JP" altLang="en-US" sz="1000">
                <a:latin typeface="HGP創英角ｺﾞｼｯｸUB" pitchFamily="50" charset="-128"/>
              </a:endParaRPr>
            </a:p>
          </p:txBody>
        </p:sp>
        <p:sp>
          <p:nvSpPr>
            <p:cNvPr id="118" name="Line 12"/>
            <p:cNvSpPr>
              <a:spLocks noChangeShapeType="1"/>
            </p:cNvSpPr>
            <p:nvPr/>
          </p:nvSpPr>
          <p:spPr bwMode="auto">
            <a:xfrm flipH="1">
              <a:off x="6104663" y="4075960"/>
              <a:ext cx="1943557" cy="144971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1409" tIns="45704" rIns="91409" bIns="45704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latin typeface="+mn-lt"/>
                <a:ea typeface="+mn-ea"/>
              </a:endParaRPr>
            </a:p>
          </p:txBody>
        </p:sp>
        <p:sp>
          <p:nvSpPr>
            <p:cNvPr id="119" name="Rectangle 13"/>
            <p:cNvSpPr>
              <a:spLocks noChangeArrowheads="1"/>
            </p:cNvSpPr>
            <p:nvPr/>
          </p:nvSpPr>
          <p:spPr bwMode="auto">
            <a:xfrm>
              <a:off x="8768887" y="1486915"/>
              <a:ext cx="863577" cy="1294522"/>
            </a:xfrm>
            <a:prstGeom prst="rect">
              <a:avLst/>
            </a:prstGeom>
            <a:solidFill>
              <a:srgbClr val="DDDDD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970" tIns="46786" rIns="89970" bIns="46786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latin typeface="HGP創英角ｺﾞｼｯｸUB" charset="0"/>
                <a:ea typeface="+mn-ea"/>
              </a:endParaRPr>
            </a:p>
          </p:txBody>
        </p:sp>
        <p:sp>
          <p:nvSpPr>
            <p:cNvPr id="120" name="Rectangle 14"/>
            <p:cNvSpPr>
              <a:spLocks noChangeArrowheads="1"/>
            </p:cNvSpPr>
            <p:nvPr/>
          </p:nvSpPr>
          <p:spPr bwMode="auto">
            <a:xfrm>
              <a:off x="8913837" y="1846278"/>
              <a:ext cx="142909" cy="14292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9970" tIns="46786" rIns="89970" bIns="46786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latin typeface="HGP創英角ｺﾞｼｯｸUB" charset="0"/>
                <a:ea typeface="+mn-ea"/>
              </a:endParaRPr>
            </a:p>
          </p:txBody>
        </p:sp>
        <p:sp>
          <p:nvSpPr>
            <p:cNvPr id="121" name="Rectangle 15"/>
            <p:cNvSpPr>
              <a:spLocks noChangeArrowheads="1"/>
            </p:cNvSpPr>
            <p:nvPr/>
          </p:nvSpPr>
          <p:spPr bwMode="auto">
            <a:xfrm>
              <a:off x="9130242" y="1846278"/>
              <a:ext cx="142909" cy="14292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9970" tIns="46786" rIns="89970" bIns="46786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latin typeface="HGP創英角ｺﾞｼｯｸUB" charset="0"/>
                <a:ea typeface="+mn-ea"/>
              </a:endParaRPr>
            </a:p>
          </p:txBody>
        </p:sp>
        <p:sp>
          <p:nvSpPr>
            <p:cNvPr id="122" name="Rectangle 16"/>
            <p:cNvSpPr>
              <a:spLocks noChangeArrowheads="1"/>
            </p:cNvSpPr>
            <p:nvPr/>
          </p:nvSpPr>
          <p:spPr bwMode="auto">
            <a:xfrm>
              <a:off x="9344604" y="1846278"/>
              <a:ext cx="142909" cy="14292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9970" tIns="46786" rIns="89970" bIns="46786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latin typeface="HGP創英角ｺﾞｼｯｸUB" charset="0"/>
                <a:ea typeface="+mn-ea"/>
              </a:endParaRPr>
            </a:p>
          </p:txBody>
        </p:sp>
        <p:sp>
          <p:nvSpPr>
            <p:cNvPr id="123" name="Rectangle 17"/>
            <p:cNvSpPr>
              <a:spLocks noChangeArrowheads="1"/>
            </p:cNvSpPr>
            <p:nvPr/>
          </p:nvSpPr>
          <p:spPr bwMode="auto">
            <a:xfrm>
              <a:off x="8913837" y="2062712"/>
              <a:ext cx="142909" cy="14292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9970" tIns="46786" rIns="89970" bIns="46786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latin typeface="HGP創英角ｺﾞｼｯｸUB" charset="0"/>
                <a:ea typeface="+mn-ea"/>
              </a:endParaRPr>
            </a:p>
          </p:txBody>
        </p:sp>
        <p:sp>
          <p:nvSpPr>
            <p:cNvPr id="124" name="Rectangle 18"/>
            <p:cNvSpPr>
              <a:spLocks noChangeArrowheads="1"/>
            </p:cNvSpPr>
            <p:nvPr/>
          </p:nvSpPr>
          <p:spPr bwMode="auto">
            <a:xfrm>
              <a:off x="9130242" y="2062712"/>
              <a:ext cx="142909" cy="14292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9970" tIns="46786" rIns="89970" bIns="46786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latin typeface="HGP創英角ｺﾞｼｯｸUB" charset="0"/>
                <a:ea typeface="+mn-ea"/>
              </a:endParaRPr>
            </a:p>
          </p:txBody>
        </p:sp>
        <p:sp>
          <p:nvSpPr>
            <p:cNvPr id="125" name="Rectangle 19"/>
            <p:cNvSpPr>
              <a:spLocks noChangeArrowheads="1"/>
            </p:cNvSpPr>
            <p:nvPr/>
          </p:nvSpPr>
          <p:spPr bwMode="auto">
            <a:xfrm>
              <a:off x="9344604" y="2062712"/>
              <a:ext cx="142909" cy="14292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9970" tIns="46786" rIns="89970" bIns="46786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latin typeface="HGP創英角ｺﾞｼｯｸUB" charset="0"/>
                <a:ea typeface="+mn-ea"/>
              </a:endParaRPr>
            </a:p>
          </p:txBody>
        </p:sp>
        <p:sp>
          <p:nvSpPr>
            <p:cNvPr id="126" name="Oval 20"/>
            <p:cNvSpPr>
              <a:spLocks noChangeArrowheads="1"/>
            </p:cNvSpPr>
            <p:nvPr/>
          </p:nvSpPr>
          <p:spPr bwMode="auto">
            <a:xfrm>
              <a:off x="7760360" y="5450114"/>
              <a:ext cx="1079981" cy="573754"/>
            </a:xfrm>
            <a:prstGeom prst="ellips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09" tIns="45704" rIns="91409" bIns="45704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latin typeface="HGP創英角ｺﾞｼｯｸUB" charset="0"/>
                <a:ea typeface="+mn-ea"/>
              </a:endParaRPr>
            </a:p>
          </p:txBody>
        </p:sp>
        <p:pic>
          <p:nvPicPr>
            <p:cNvPr id="2071" name="Picture 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50200" y="6003925"/>
              <a:ext cx="647700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1825" y="2563813"/>
              <a:ext cx="690563" cy="108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" name="Oval 23"/>
            <p:cNvSpPr>
              <a:spLocks noChangeArrowheads="1"/>
            </p:cNvSpPr>
            <p:nvPr/>
          </p:nvSpPr>
          <p:spPr bwMode="auto">
            <a:xfrm>
              <a:off x="2360457" y="3645134"/>
              <a:ext cx="3960610" cy="2160260"/>
            </a:xfrm>
            <a:prstGeom prst="ellips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09" tIns="45704" rIns="91409" bIns="45704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latin typeface="HGP創英角ｺﾞｼｯｸUB" charset="0"/>
                <a:ea typeface="+mn-ea"/>
              </a:endParaRPr>
            </a:p>
          </p:txBody>
        </p:sp>
        <p:pic>
          <p:nvPicPr>
            <p:cNvPr id="2074" name="Picture 8" descr="MCj02233680000[1]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5853113" y="4113213"/>
              <a:ext cx="431800" cy="21590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1" name="AutoShape 27"/>
            <p:cNvSpPr>
              <a:spLocks noChangeArrowheads="1"/>
            </p:cNvSpPr>
            <p:nvPr/>
          </p:nvSpPr>
          <p:spPr bwMode="auto">
            <a:xfrm>
              <a:off x="343404" y="3955492"/>
              <a:ext cx="1286177" cy="23072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71977" tIns="0" rIns="71977" bIns="0" anchor="ctr">
              <a:spAutoFit/>
            </a:bodyPr>
            <a:lstStyle/>
            <a:p>
              <a:r>
                <a:rPr lang="en-US" altLang="ja-JP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ｺﾞｼｯｸUB" pitchFamily="50" charset="-128"/>
                </a:rPr>
                <a:t>Home Security</a:t>
              </a:r>
            </a:p>
          </p:txBody>
        </p:sp>
        <p:sp>
          <p:nvSpPr>
            <p:cNvPr id="132" name="AutoShape 28"/>
            <p:cNvSpPr>
              <a:spLocks noChangeArrowheads="1"/>
            </p:cNvSpPr>
            <p:nvPr/>
          </p:nvSpPr>
          <p:spPr bwMode="auto">
            <a:xfrm>
              <a:off x="6304735" y="5972824"/>
              <a:ext cx="1269845" cy="22868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71977" tIns="0" rIns="71977" bIns="0" anchor="ctr">
              <a:spAutoFit/>
            </a:bodyPr>
            <a:lstStyle/>
            <a:p>
              <a:pPr algn="ctr"/>
              <a:r>
                <a:rPr lang="en-US" altLang="ja-JP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ｺﾞｼｯｸUB" pitchFamily="50" charset="-128"/>
                </a:rPr>
                <a:t>Media Sharing</a:t>
              </a:r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5848356" y="4419983"/>
              <a:ext cx="427024" cy="27704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altLang="ja-JP" sz="700">
                  <a:latin typeface="HGP創英角ｺﾞｼｯｸUB" pitchFamily="50" charset="-128"/>
                </a:rPr>
                <a:t>Home</a:t>
              </a:r>
            </a:p>
            <a:p>
              <a:pPr algn="ctr"/>
              <a:r>
                <a:rPr lang="en-US" altLang="ja-JP" sz="700">
                  <a:latin typeface="HGP創英角ｺﾞｼｯｸUB" pitchFamily="50" charset="-128"/>
                </a:rPr>
                <a:t>Gateway</a:t>
              </a:r>
            </a:p>
          </p:txBody>
        </p:sp>
        <p:sp>
          <p:nvSpPr>
            <p:cNvPr id="2078" name="Text Box 30"/>
            <p:cNvSpPr txBox="1">
              <a:spLocks noChangeArrowheads="1"/>
            </p:cNvSpPr>
            <p:nvPr/>
          </p:nvSpPr>
          <p:spPr bwMode="auto">
            <a:xfrm>
              <a:off x="8048625" y="6381750"/>
              <a:ext cx="989453" cy="178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900">
                  <a:latin typeface="HGP創英角ｺﾞｼｯｸUB" pitchFamily="50" charset="-128"/>
                  <a:ea typeface="HGP創英角ｺﾞｼｯｸUB" pitchFamily="50" charset="-128"/>
                </a:rPr>
                <a:t>Father’s house</a:t>
              </a:r>
            </a:p>
          </p:txBody>
        </p:sp>
        <p:pic>
          <p:nvPicPr>
            <p:cNvPr id="2079" name="Picture 31" descr="j0079064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37550" y="2095500"/>
              <a:ext cx="863600" cy="6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0" name="Text Box 32"/>
            <p:cNvSpPr txBox="1">
              <a:spLocks noChangeArrowheads="1"/>
            </p:cNvSpPr>
            <p:nvPr/>
          </p:nvSpPr>
          <p:spPr bwMode="auto">
            <a:xfrm>
              <a:off x="9201150" y="1525587"/>
              <a:ext cx="329817" cy="17810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900">
                  <a:solidFill>
                    <a:srgbClr val="0000CC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ＮＴＴ</a:t>
              </a:r>
              <a:endParaRPr lang="ja-JP" altLang="en-US" sz="40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pic>
          <p:nvPicPr>
            <p:cNvPr id="2081" name="Picture 33" descr="HH01556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360613" y="4005263"/>
              <a:ext cx="231775" cy="57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" name="AutoShape 34"/>
            <p:cNvSpPr>
              <a:spLocks noChangeArrowheads="1"/>
            </p:cNvSpPr>
            <p:nvPr/>
          </p:nvSpPr>
          <p:spPr bwMode="auto">
            <a:xfrm>
              <a:off x="220911" y="4890652"/>
              <a:ext cx="1014650" cy="2307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71977" tIns="0" rIns="71977" bIns="0" anchor="ctr">
              <a:spAutoFit/>
            </a:bodyPr>
            <a:lstStyle/>
            <a:p>
              <a:r>
                <a:rPr lang="en-US" altLang="ja-JP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ｺﾞｼｯｸUB" pitchFamily="50" charset="-128"/>
                </a:rPr>
                <a:t>Healthcare</a:t>
              </a:r>
            </a:p>
          </p:txBody>
        </p:sp>
        <p:pic>
          <p:nvPicPr>
            <p:cNvPr id="2083" name="Picture 3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81113" y="3211513"/>
              <a:ext cx="428625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4" name="Picture 3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5275" y="3235325"/>
              <a:ext cx="481013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1" name="Rectangle 37"/>
            <p:cNvSpPr>
              <a:spLocks noChangeArrowheads="1"/>
            </p:cNvSpPr>
            <p:nvPr/>
          </p:nvSpPr>
          <p:spPr bwMode="auto">
            <a:xfrm>
              <a:off x="273992" y="2491497"/>
              <a:ext cx="1439293" cy="1151594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09" tIns="45704" rIns="91409" bIns="45704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latin typeface="HGP創英角ｺﾞｼｯｸUB" charset="0"/>
                <a:ea typeface="+mn-ea"/>
              </a:endParaRPr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1327150" y="1916113"/>
              <a:ext cx="817563" cy="1296987"/>
              <a:chOff x="699" y="2568"/>
              <a:chExt cx="924" cy="1464"/>
            </a:xfrm>
          </p:grpSpPr>
          <p:pic>
            <p:nvPicPr>
              <p:cNvPr id="2136" name="Picture 39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99" y="2568"/>
                <a:ext cx="924" cy="1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37" name="Picture 40" descr="HH01556_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906" y="2931"/>
                <a:ext cx="1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38" name="Rectangle 41"/>
              <p:cNvSpPr>
                <a:spLocks noChangeArrowheads="1"/>
              </p:cNvSpPr>
              <p:nvPr/>
            </p:nvSpPr>
            <p:spPr bwMode="auto">
              <a:xfrm>
                <a:off x="911" y="2837"/>
                <a:ext cx="520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ja-JP" altLang="en-US" sz="100">
                    <a:solidFill>
                      <a:srgbClr val="FFFF99"/>
                    </a:solidFill>
                    <a:latin typeface="HGP創英角ｺﾞｼｯｸUB" pitchFamily="50" charset="-128"/>
                  </a:rPr>
                  <a:t>おでかけモード</a:t>
                </a:r>
              </a:p>
            </p:txBody>
          </p:sp>
          <p:pic>
            <p:nvPicPr>
              <p:cNvPr id="2139" name="Picture 42" descr="MCj03358020000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906" y="3310"/>
                <a:ext cx="18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40" name="Picture 43" descr="MCj03893880000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181" y="2953"/>
                <a:ext cx="205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41" name="Rectangle 44"/>
              <p:cNvSpPr>
                <a:spLocks noChangeArrowheads="1"/>
              </p:cNvSpPr>
              <p:nvPr/>
            </p:nvSpPr>
            <p:spPr bwMode="auto">
              <a:xfrm>
                <a:off x="877" y="3119"/>
                <a:ext cx="262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00">
                    <a:solidFill>
                      <a:srgbClr val="FF9900"/>
                    </a:solidFill>
                    <a:latin typeface="HGP創英角ｺﾞｼｯｸUB" pitchFamily="50" charset="-128"/>
                  </a:rPr>
                  <a:t>LOCK</a:t>
                </a:r>
              </a:p>
            </p:txBody>
          </p:sp>
          <p:sp>
            <p:nvSpPr>
              <p:cNvPr id="2142" name="Rectangle 45"/>
              <p:cNvSpPr>
                <a:spLocks noChangeArrowheads="1"/>
              </p:cNvSpPr>
              <p:nvPr/>
            </p:nvSpPr>
            <p:spPr bwMode="auto">
              <a:xfrm>
                <a:off x="1169" y="3119"/>
                <a:ext cx="262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00">
                    <a:solidFill>
                      <a:srgbClr val="FF9900"/>
                    </a:solidFill>
                    <a:latin typeface="HGP創英角ｺﾞｼｯｸUB" pitchFamily="50" charset="-128"/>
                  </a:rPr>
                  <a:t>LOCK</a:t>
                </a:r>
              </a:p>
            </p:txBody>
          </p:sp>
          <p:sp>
            <p:nvSpPr>
              <p:cNvPr id="2143" name="Rectangle 46"/>
              <p:cNvSpPr>
                <a:spLocks noChangeArrowheads="1"/>
              </p:cNvSpPr>
              <p:nvPr/>
            </p:nvSpPr>
            <p:spPr bwMode="auto">
              <a:xfrm>
                <a:off x="877" y="3439"/>
                <a:ext cx="262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00">
                    <a:solidFill>
                      <a:srgbClr val="FF9900"/>
                    </a:solidFill>
                    <a:latin typeface="HGP創英角ｺﾞｼｯｸUB" pitchFamily="50" charset="-128"/>
                  </a:rPr>
                  <a:t>LOCK</a:t>
                </a:r>
              </a:p>
            </p:txBody>
          </p:sp>
          <p:pic>
            <p:nvPicPr>
              <p:cNvPr id="2144" name="Picture 47" descr="MCj02943460000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193" y="3294"/>
                <a:ext cx="174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45" name="Rectangle 48"/>
              <p:cNvSpPr>
                <a:spLocks noChangeArrowheads="1"/>
              </p:cNvSpPr>
              <p:nvPr/>
            </p:nvSpPr>
            <p:spPr bwMode="auto">
              <a:xfrm>
                <a:off x="1169" y="3432"/>
                <a:ext cx="262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00">
                    <a:solidFill>
                      <a:srgbClr val="FF9900"/>
                    </a:solidFill>
                    <a:latin typeface="HGP創英角ｺﾞｼｯｸUB" pitchFamily="50" charset="-128"/>
                  </a:rPr>
                  <a:t>OFF</a:t>
                </a:r>
              </a:p>
            </p:txBody>
          </p:sp>
        </p:grpSp>
        <p:sp>
          <p:nvSpPr>
            <p:cNvPr id="2087" name="AutoShape 49"/>
            <p:cNvSpPr>
              <a:spLocks noChangeArrowheads="1"/>
            </p:cNvSpPr>
            <p:nvPr/>
          </p:nvSpPr>
          <p:spPr bwMode="auto">
            <a:xfrm>
              <a:off x="128588" y="1771650"/>
              <a:ext cx="1136650" cy="647700"/>
            </a:xfrm>
            <a:prstGeom prst="cloudCallout">
              <a:avLst>
                <a:gd name="adj1" fmla="val 13269"/>
                <a:gd name="adj2" fmla="val 68630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53982" tIns="45704" rIns="53982" bIns="45704" anchor="ctr"/>
            <a:lstStyle/>
            <a:p>
              <a:r>
                <a:rPr lang="en-US" altLang="ja-JP" sz="900">
                  <a:latin typeface="HGP創英角ｺﾞｼｯｸUB" pitchFamily="50" charset="-128"/>
                </a:rPr>
                <a:t>Ooh, I forgot</a:t>
              </a:r>
            </a:p>
            <a:p>
              <a:r>
                <a:rPr lang="en-US" altLang="ja-JP" sz="900">
                  <a:latin typeface="HGP創英角ｺﾞｼｯｸUB" pitchFamily="50" charset="-128"/>
                </a:rPr>
                <a:t>to lock!</a:t>
              </a:r>
            </a:p>
          </p:txBody>
        </p:sp>
        <p:sp>
          <p:nvSpPr>
            <p:cNvPr id="2088" name="AutoShape 50"/>
            <p:cNvSpPr>
              <a:spLocks noChangeArrowheads="1"/>
            </p:cNvSpPr>
            <p:nvPr/>
          </p:nvSpPr>
          <p:spPr bwMode="auto">
            <a:xfrm>
              <a:off x="1438275" y="1412875"/>
              <a:ext cx="1211263" cy="504825"/>
            </a:xfrm>
            <a:prstGeom prst="cloudCallout">
              <a:avLst>
                <a:gd name="adj1" fmla="val -3472"/>
                <a:gd name="adj2" fmla="val 77046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lIns="53982" tIns="45704" rIns="53982" bIns="45704" anchor="ctr"/>
            <a:lstStyle/>
            <a:p>
              <a:r>
                <a:rPr lang="en-US" altLang="ja-JP" sz="900">
                  <a:latin typeface="HGP創英角ｺﾞｼｯｸUB" pitchFamily="50" charset="-128"/>
                </a:rPr>
                <a:t>Let</a:t>
              </a:r>
              <a:r>
                <a:rPr lang="en-US" altLang="ja-JP" sz="900"/>
                <a:t>’</a:t>
              </a:r>
              <a:r>
                <a:rPr lang="en-US" altLang="ja-JP" sz="900">
                  <a:latin typeface="HGP創英角ｺﾞｼｯｸUB" pitchFamily="50" charset="-128"/>
                </a:rPr>
                <a:t>s check it!</a:t>
              </a:r>
            </a:p>
          </p:txBody>
        </p:sp>
        <p:sp>
          <p:nvSpPr>
            <p:cNvPr id="155" name="AutoShape 51"/>
            <p:cNvSpPr>
              <a:spLocks noChangeArrowheads="1"/>
            </p:cNvSpPr>
            <p:nvPr/>
          </p:nvSpPr>
          <p:spPr bwMode="auto">
            <a:xfrm rot="5209211" flipH="1">
              <a:off x="1785731" y="3341941"/>
              <a:ext cx="430826" cy="285817"/>
            </a:xfrm>
            <a:prstGeom prst="lightningBol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970" tIns="46786" rIns="89970" bIns="46786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latin typeface="HGP創英角ｺﾞｼｯｸUB" charset="0"/>
                <a:ea typeface="+mn-ea"/>
              </a:endParaRPr>
            </a:p>
          </p:txBody>
        </p:sp>
        <p:pic>
          <p:nvPicPr>
            <p:cNvPr id="2090" name="Picture 52" descr="MCj04325170000[1]"/>
            <p:cNvPicPr preferRelativeResize="0"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266113" y="5018088"/>
              <a:ext cx="936625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1" name="Picture 53" descr="MCj04163380000[1]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056688" y="5519738"/>
              <a:ext cx="650875" cy="865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2" name="Picture 54" descr="MCHH01529_0000[1]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flipH="1">
              <a:off x="8985250" y="5807075"/>
              <a:ext cx="360363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55"/>
            <p:cNvGrpSpPr>
              <a:grpSpLocks/>
            </p:cNvGrpSpPr>
            <p:nvPr/>
          </p:nvGrpSpPr>
          <p:grpSpPr bwMode="auto">
            <a:xfrm>
              <a:off x="8372475" y="5116513"/>
              <a:ext cx="762000" cy="446087"/>
              <a:chOff x="3846" y="2400"/>
              <a:chExt cx="998" cy="551"/>
            </a:xfrm>
          </p:grpSpPr>
          <p:sp>
            <p:nvSpPr>
              <p:cNvPr id="160" name="Rectangle 56"/>
              <p:cNvSpPr>
                <a:spLocks noChangeArrowheads="1"/>
              </p:cNvSpPr>
              <p:nvPr/>
            </p:nvSpPr>
            <p:spPr bwMode="auto">
              <a:xfrm>
                <a:off x="3846" y="2409"/>
                <a:ext cx="997" cy="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50">
                  <a:latin typeface="HGP創英角ｺﾞｼｯｸUB" charset="0"/>
                  <a:ea typeface="+mn-ea"/>
                </a:endParaRPr>
              </a:p>
            </p:txBody>
          </p:sp>
          <p:pic>
            <p:nvPicPr>
              <p:cNvPr id="2135" name="Picture 57" descr="person09_baby2_cl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982" y="2400"/>
                <a:ext cx="589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59"/>
            <p:cNvGrpSpPr>
              <a:grpSpLocks/>
            </p:cNvGrpSpPr>
            <p:nvPr/>
          </p:nvGrpSpPr>
          <p:grpSpPr bwMode="auto">
            <a:xfrm>
              <a:off x="8166100" y="5808663"/>
              <a:ext cx="458788" cy="273050"/>
              <a:chOff x="699" y="2810"/>
              <a:chExt cx="590" cy="351"/>
            </a:xfrm>
          </p:grpSpPr>
          <p:sp>
            <p:nvSpPr>
              <p:cNvPr id="163" name="AutoShape 60"/>
              <p:cNvSpPr>
                <a:spLocks noChangeArrowheads="1"/>
              </p:cNvSpPr>
              <p:nvPr/>
            </p:nvSpPr>
            <p:spPr bwMode="auto">
              <a:xfrm rot="-935498">
                <a:off x="700" y="2811"/>
                <a:ext cx="588" cy="349"/>
              </a:xfrm>
              <a:prstGeom prst="parallelogram">
                <a:avLst>
                  <a:gd name="adj" fmla="val 21813"/>
                </a:avLst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50">
                  <a:latin typeface="HGP創英角ｺﾞｼｯｸUB" charset="0"/>
                  <a:ea typeface="+mn-ea"/>
                </a:endParaRPr>
              </a:p>
            </p:txBody>
          </p:sp>
          <p:pic>
            <p:nvPicPr>
              <p:cNvPr id="2133" name="Picture 61" descr="person09_baby2_cl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 rot="-539419">
                <a:off x="765" y="2832"/>
                <a:ext cx="454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95" name="Rectangle 62"/>
            <p:cNvSpPr>
              <a:spLocks noChangeArrowheads="1"/>
            </p:cNvSpPr>
            <p:nvPr/>
          </p:nvSpPr>
          <p:spPr bwMode="auto">
            <a:xfrm>
              <a:off x="8410575" y="5449888"/>
              <a:ext cx="474663" cy="12858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970" tIns="46786" rIns="89970" bIns="46786" anchor="ctr"/>
            <a:lstStyle/>
            <a:p>
              <a:pPr algn="ctr"/>
              <a:r>
                <a:rPr lang="en-US" altLang="ja-JP" sz="400">
                  <a:latin typeface="HGP創英角ｺﾞｼｯｸUB" pitchFamily="50" charset="-128"/>
                </a:rPr>
                <a:t>Print!</a:t>
              </a:r>
            </a:p>
          </p:txBody>
        </p:sp>
        <p:pic>
          <p:nvPicPr>
            <p:cNvPr id="2096" name="Picture 6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521200" y="5589588"/>
              <a:ext cx="792163" cy="79216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</p:pic>
        <p:pic>
          <p:nvPicPr>
            <p:cNvPr id="2097" name="Picture 64" descr="MCj04325170000[1]"/>
            <p:cNvPicPr preferRelativeResize="0"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5745163" y="4916488"/>
              <a:ext cx="936625" cy="744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8" name="Picture 6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10188" y="5662613"/>
              <a:ext cx="647700" cy="30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66"/>
            <p:cNvGrpSpPr>
              <a:grpSpLocks/>
            </p:cNvGrpSpPr>
            <p:nvPr/>
          </p:nvGrpSpPr>
          <p:grpSpPr bwMode="auto">
            <a:xfrm>
              <a:off x="5838825" y="5022850"/>
              <a:ext cx="762000" cy="446088"/>
              <a:chOff x="3846" y="2400"/>
              <a:chExt cx="998" cy="551"/>
            </a:xfrm>
          </p:grpSpPr>
          <p:sp>
            <p:nvSpPr>
              <p:cNvPr id="170" name="Rectangle 67"/>
              <p:cNvSpPr>
                <a:spLocks noChangeArrowheads="1"/>
              </p:cNvSpPr>
              <p:nvPr/>
            </p:nvSpPr>
            <p:spPr bwMode="auto">
              <a:xfrm>
                <a:off x="3847" y="2408"/>
                <a:ext cx="997" cy="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50">
                  <a:latin typeface="HGP創英角ｺﾞｼｯｸUB" charset="0"/>
                  <a:ea typeface="+mn-ea"/>
                </a:endParaRPr>
              </a:p>
            </p:txBody>
          </p:sp>
          <p:pic>
            <p:nvPicPr>
              <p:cNvPr id="2131" name="Picture 68" descr="person09_baby2_cl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982" y="2400"/>
                <a:ext cx="589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00" name="AutoShape 69"/>
            <p:cNvSpPr>
              <a:spLocks noChangeArrowheads="1"/>
            </p:cNvSpPr>
            <p:nvPr/>
          </p:nvSpPr>
          <p:spPr bwMode="auto">
            <a:xfrm>
              <a:off x="5240338" y="5441950"/>
              <a:ext cx="260350" cy="131763"/>
            </a:xfrm>
            <a:prstGeom prst="parallelogram">
              <a:avLst>
                <a:gd name="adj" fmla="val 37011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970" tIns="46786" rIns="89970" bIns="46786" anchor="ctr"/>
            <a:lstStyle/>
            <a:p>
              <a:pPr algn="ctr"/>
              <a:endParaRPr lang="ja-JP" altLang="en-US" sz="500">
                <a:latin typeface="HGP創英角ｺﾞｼｯｸUB" pitchFamily="50" charset="-128"/>
              </a:endParaRPr>
            </a:p>
          </p:txBody>
        </p:sp>
        <p:sp>
          <p:nvSpPr>
            <p:cNvPr id="2101" name="AutoShape 70"/>
            <p:cNvSpPr>
              <a:spLocks noChangeArrowheads="1"/>
            </p:cNvSpPr>
            <p:nvPr/>
          </p:nvSpPr>
          <p:spPr bwMode="auto">
            <a:xfrm>
              <a:off x="5272088" y="5480050"/>
              <a:ext cx="349250" cy="176213"/>
            </a:xfrm>
            <a:prstGeom prst="parallelogram">
              <a:avLst>
                <a:gd name="adj" fmla="val 37125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970" tIns="46786" rIns="89970" bIns="46786" anchor="ctr"/>
            <a:lstStyle/>
            <a:p>
              <a:pPr algn="ctr"/>
              <a:endParaRPr lang="ja-JP" altLang="en-US" sz="500">
                <a:latin typeface="HGP創英角ｺﾞｼｯｸUB" pitchFamily="50" charset="-128"/>
              </a:endParaRPr>
            </a:p>
          </p:txBody>
        </p:sp>
        <p:sp>
          <p:nvSpPr>
            <p:cNvPr id="2102" name="AutoShape 71"/>
            <p:cNvSpPr>
              <a:spLocks noChangeArrowheads="1"/>
            </p:cNvSpPr>
            <p:nvPr/>
          </p:nvSpPr>
          <p:spPr bwMode="auto">
            <a:xfrm>
              <a:off x="5310188" y="5518150"/>
              <a:ext cx="431800" cy="217488"/>
            </a:xfrm>
            <a:prstGeom prst="parallelogram">
              <a:avLst>
                <a:gd name="adj" fmla="val 37189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970" tIns="46786" rIns="89970" bIns="46786" anchor="ctr"/>
            <a:lstStyle/>
            <a:p>
              <a:pPr algn="ctr"/>
              <a:r>
                <a:rPr lang="en-US" altLang="ja-JP" sz="500">
                  <a:latin typeface="HGP創英角ｺﾞｼｯｸUB" pitchFamily="50" charset="-128"/>
                </a:rPr>
                <a:t>Photo</a:t>
              </a:r>
            </a:p>
          </p:txBody>
        </p:sp>
        <p:pic>
          <p:nvPicPr>
            <p:cNvPr id="2103" name="Picture 72" descr="dglxasset[1]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024438" y="5176838"/>
              <a:ext cx="280987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7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505075" y="4941888"/>
              <a:ext cx="566738" cy="87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5" name="Picture 74" descr="MCj04370910000[1]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224213" y="5300663"/>
              <a:ext cx="62230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6" name="Picture 44" descr="hh02397_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440113" y="3500438"/>
              <a:ext cx="576262" cy="217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9" name="Cloud"/>
            <p:cNvSpPr>
              <a:spLocks noChangeAspect="1" noEditPoints="1" noChangeArrowheads="1"/>
            </p:cNvSpPr>
            <p:nvPr/>
          </p:nvSpPr>
          <p:spPr bwMode="auto">
            <a:xfrm>
              <a:off x="7180560" y="3790103"/>
              <a:ext cx="1300469" cy="716684"/>
            </a:xfrm>
            <a:custGeom>
              <a:avLst/>
              <a:gdLst>
                <a:gd name="T0" fmla="*/ 121075 w 21600"/>
                <a:gd name="T1" fmla="*/ 9571718 h 21600"/>
                <a:gd name="T2" fmla="*/ 19517210 w 21600"/>
                <a:gd name="T3" fmla="*/ 19123006 h 21600"/>
                <a:gd name="T4" fmla="*/ 39001876 w 21600"/>
                <a:gd name="T5" fmla="*/ 9571718 h 21600"/>
                <a:gd name="T6" fmla="*/ 19517210 w 21600"/>
                <a:gd name="T7" fmla="*/ 109453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EAEAEA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defTabSz="650875"/>
              <a:r>
                <a:rPr lang="en-US" altLang="ja-JP" sz="1200">
                  <a:solidFill>
                    <a:srgbClr val="000000"/>
                  </a:solidFill>
                  <a:latin typeface="HGP創英角ｺﾞｼｯｸUB" pitchFamily="50" charset="-128"/>
                </a:rPr>
                <a:t>NGN</a:t>
              </a:r>
              <a:endParaRPr lang="ja-JP" altLang="ja-JP" sz="1200">
                <a:solidFill>
                  <a:srgbClr val="000000"/>
                </a:solidFill>
                <a:latin typeface="HGP創英角ｺﾞｼｯｸUB" pitchFamily="50" charset="-128"/>
              </a:endParaRPr>
            </a:p>
          </p:txBody>
        </p:sp>
        <p:sp>
          <p:nvSpPr>
            <p:cNvPr id="180" name="Rectangle 77"/>
            <p:cNvSpPr>
              <a:spLocks noChangeArrowheads="1"/>
            </p:cNvSpPr>
            <p:nvPr/>
          </p:nvSpPr>
          <p:spPr bwMode="auto">
            <a:xfrm>
              <a:off x="8048220" y="1413409"/>
              <a:ext cx="1657740" cy="1368028"/>
            </a:xfrm>
            <a:prstGeom prst="rect">
              <a:avLst/>
            </a:prstGeom>
            <a:noFill/>
            <a:ln w="38100">
              <a:solidFill>
                <a:srgbClr val="0099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09" tIns="45704" rIns="91409" bIns="45704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latin typeface="HGP創英角ｺﾞｼｯｸUB" charset="0"/>
                <a:ea typeface="+mn-ea"/>
              </a:endParaRPr>
            </a:p>
          </p:txBody>
        </p:sp>
        <p:sp>
          <p:nvSpPr>
            <p:cNvPr id="2109" name="AutoShape 78"/>
            <p:cNvSpPr>
              <a:spLocks noChangeArrowheads="1"/>
            </p:cNvSpPr>
            <p:nvPr/>
          </p:nvSpPr>
          <p:spPr bwMode="auto">
            <a:xfrm>
              <a:off x="7113588" y="1270000"/>
              <a:ext cx="1946275" cy="800100"/>
            </a:xfrm>
            <a:prstGeom prst="wedgeRoundRectCallout">
              <a:avLst>
                <a:gd name="adj1" fmla="val 41093"/>
                <a:gd name="adj2" fmla="val 68366"/>
                <a:gd name="adj3" fmla="val 16667"/>
              </a:avLst>
            </a:prstGeom>
            <a:solidFill>
              <a:schemeClr val="bg1"/>
            </a:solidFill>
            <a:ln w="6350">
              <a:solidFill>
                <a:srgbClr val="5F5F5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/>
              <a:r>
                <a:rPr lang="en-US" altLang="ja-JP" sz="700">
                  <a:latin typeface="HGP創英角ｺﾞｼｯｸUB" pitchFamily="50" charset="-128"/>
                </a:rPr>
                <a:t>OK, I will check your PC from our</a:t>
              </a:r>
              <a:r>
                <a:rPr lang="ja-JP" altLang="en-US" sz="700">
                  <a:latin typeface="HGP創英角ｺﾞｼｯｸUB" pitchFamily="50" charset="-128"/>
                </a:rPr>
                <a:t>　</a:t>
              </a:r>
              <a:r>
                <a:rPr lang="en-US" altLang="ja-JP" sz="700">
                  <a:latin typeface="HGP創英角ｺﾞｼｯｸUB" pitchFamily="50" charset="-128"/>
                </a:rPr>
                <a:t>operation center remotely. </a:t>
              </a:r>
            </a:p>
          </p:txBody>
        </p:sp>
        <p:pic>
          <p:nvPicPr>
            <p:cNvPr id="2110" name="Picture 79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920750" y="5373688"/>
              <a:ext cx="1512888" cy="1068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11" name="Picture 83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224213" y="2492375"/>
              <a:ext cx="1223962" cy="87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" name="Oval 84"/>
            <p:cNvSpPr>
              <a:spLocks noChangeArrowheads="1"/>
            </p:cNvSpPr>
            <p:nvPr/>
          </p:nvSpPr>
          <p:spPr bwMode="auto">
            <a:xfrm>
              <a:off x="5890299" y="2709974"/>
              <a:ext cx="935031" cy="100662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89970" tIns="46786" rIns="89970" bIns="46786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50">
                <a:latin typeface="HGP創英角ｺﾞｼｯｸUB" charset="0"/>
                <a:ea typeface="+mn-ea"/>
              </a:endParaRPr>
            </a:p>
          </p:txBody>
        </p:sp>
        <p:pic>
          <p:nvPicPr>
            <p:cNvPr id="2113" name="Picture 85" descr="j0230732"/>
            <p:cNvPicPr preferRelativeResize="0"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962650" y="2782888"/>
              <a:ext cx="792163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4" name="テキスト ボックス 41"/>
            <p:cNvSpPr txBox="1">
              <a:spLocks noChangeArrowheads="1"/>
            </p:cNvSpPr>
            <p:nvPr/>
          </p:nvSpPr>
          <p:spPr bwMode="auto">
            <a:xfrm>
              <a:off x="6023802" y="3532719"/>
              <a:ext cx="607945" cy="989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107964" tIns="0" rIns="107964" bIns="0" anchor="ctr">
              <a:spAutoFit/>
            </a:bodyPr>
            <a:lstStyle/>
            <a:p>
              <a:pPr algn="ctr"/>
              <a:r>
                <a:rPr lang="en-US" altLang="ja-JP" sz="500">
                  <a:latin typeface="HGP創英角ｺﾞｼｯｸUB" pitchFamily="50" charset="-128"/>
                  <a:ea typeface="HGP創英角ｺﾞｼｯｸUB" pitchFamily="50" charset="-128"/>
                </a:rPr>
                <a:t>customer</a:t>
              </a:r>
            </a:p>
          </p:txBody>
        </p:sp>
        <p:sp>
          <p:nvSpPr>
            <p:cNvPr id="2115" name="AutoShape 87"/>
            <p:cNvSpPr>
              <a:spLocks noChangeArrowheads="1"/>
            </p:cNvSpPr>
            <p:nvPr/>
          </p:nvSpPr>
          <p:spPr bwMode="auto">
            <a:xfrm>
              <a:off x="6246813" y="2133600"/>
              <a:ext cx="1295400" cy="720725"/>
            </a:xfrm>
            <a:prstGeom prst="cloudCallout">
              <a:avLst>
                <a:gd name="adj1" fmla="val -20954"/>
                <a:gd name="adj2" fmla="val 65199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altLang="ja-JP" sz="700">
                  <a:latin typeface="HGP創英角ｺﾞｼｯｸUB" pitchFamily="50" charset="-128"/>
                </a:rPr>
                <a:t>My PC does not</a:t>
              </a:r>
            </a:p>
            <a:p>
              <a:r>
                <a:rPr lang="en-US" altLang="ja-JP" sz="700">
                  <a:latin typeface="HGP創英角ｺﾞｼｯｸUB" pitchFamily="50" charset="-128"/>
                </a:rPr>
                <a:t>work well</a:t>
              </a:r>
              <a:r>
                <a:rPr lang="en-US" altLang="ja-JP" sz="700"/>
                <a:t>…</a:t>
              </a:r>
              <a:r>
                <a:rPr lang="en-US" altLang="ja-JP" sz="700">
                  <a:latin typeface="HGP創英角ｺﾞｼｯｸUB" pitchFamily="50" charset="-128"/>
                </a:rPr>
                <a:t>.</a:t>
              </a:r>
            </a:p>
          </p:txBody>
        </p:sp>
        <p:sp>
          <p:nvSpPr>
            <p:cNvPr id="188" name="AutoShape 88"/>
            <p:cNvSpPr>
              <a:spLocks noChangeArrowheads="1"/>
            </p:cNvSpPr>
            <p:nvPr/>
          </p:nvSpPr>
          <p:spPr bwMode="auto">
            <a:xfrm>
              <a:off x="7039693" y="3306189"/>
              <a:ext cx="1408670" cy="2307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71977" tIns="0" rIns="71977" bIns="0" anchor="ctr">
              <a:spAutoFit/>
            </a:bodyPr>
            <a:lstStyle/>
            <a:p>
              <a:r>
                <a:rPr lang="en-US" altLang="ja-JP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ｺﾞｼｯｸUB" pitchFamily="50" charset="-128"/>
                </a:rPr>
                <a:t>Remote Support</a:t>
              </a:r>
            </a:p>
          </p:txBody>
        </p:sp>
        <p:pic>
          <p:nvPicPr>
            <p:cNvPr id="2117" name="Picture 8" descr="MCj02233680000[1]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7653338" y="5337175"/>
              <a:ext cx="431800" cy="21590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118" name="Picture 90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576513" y="3573463"/>
              <a:ext cx="6477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9" name="AutoShape 91"/>
            <p:cNvSpPr>
              <a:spLocks noChangeArrowheads="1"/>
            </p:cNvSpPr>
            <p:nvPr/>
          </p:nvSpPr>
          <p:spPr bwMode="auto">
            <a:xfrm>
              <a:off x="2936875" y="1844675"/>
              <a:ext cx="1368425" cy="1193800"/>
            </a:xfrm>
            <a:prstGeom prst="cloudCallout">
              <a:avLst>
                <a:gd name="adj1" fmla="val 50579"/>
                <a:gd name="adj2" fmla="val 5066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altLang="ja-JP" sz="900">
                  <a:latin typeface="HGP創英角ｺﾞｼｯｸUB" pitchFamily="50" charset="-128"/>
                </a:rPr>
                <a:t>Reduce carbon </a:t>
              </a:r>
            </a:p>
            <a:p>
              <a:r>
                <a:rPr lang="en-US" altLang="ja-JP" sz="900">
                  <a:latin typeface="HGP創英角ｺﾞｼｯｸUB" pitchFamily="50" charset="-128"/>
                </a:rPr>
                <a:t>footprint! </a:t>
              </a:r>
            </a:p>
          </p:txBody>
        </p:sp>
        <p:pic>
          <p:nvPicPr>
            <p:cNvPr id="2120" name="Picture 93" descr="j0437928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4448175" y="2133600"/>
              <a:ext cx="1081088" cy="6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21" name="Picture 94" descr="MCj04325890000[1]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5202238" y="1916113"/>
              <a:ext cx="398462" cy="39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5"/>
            <p:cNvGrpSpPr>
              <a:grpSpLocks/>
            </p:cNvGrpSpPr>
            <p:nvPr/>
          </p:nvGrpSpPr>
          <p:grpSpPr bwMode="auto">
            <a:xfrm>
              <a:off x="4160838" y="3141663"/>
              <a:ext cx="720725" cy="935037"/>
              <a:chOff x="3891" y="754"/>
              <a:chExt cx="454" cy="589"/>
            </a:xfrm>
          </p:grpSpPr>
          <p:sp>
            <p:nvSpPr>
              <p:cNvPr id="195" name="Oval 96"/>
              <p:cNvSpPr>
                <a:spLocks noChangeArrowheads="1"/>
              </p:cNvSpPr>
              <p:nvPr/>
            </p:nvSpPr>
            <p:spPr bwMode="auto">
              <a:xfrm>
                <a:off x="3891" y="753"/>
                <a:ext cx="454" cy="58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50">
                  <a:latin typeface="HGP創英角ｺﾞｼｯｸUB" charset="0"/>
                  <a:ea typeface="+mn-ea"/>
                </a:endParaRPr>
              </a:p>
            </p:txBody>
          </p:sp>
          <p:pic>
            <p:nvPicPr>
              <p:cNvPr id="2128" name="Picture 97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3916" y="799"/>
                <a:ext cx="408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7" name="Oval 98"/>
              <p:cNvSpPr>
                <a:spLocks noChangeArrowheads="1"/>
              </p:cNvSpPr>
              <p:nvPr/>
            </p:nvSpPr>
            <p:spPr bwMode="auto">
              <a:xfrm>
                <a:off x="3891" y="753"/>
                <a:ext cx="454" cy="589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50">
                  <a:latin typeface="HGP創英角ｺﾞｼｯｸUB" charset="0"/>
                  <a:ea typeface="+mn-ea"/>
                </a:endParaRPr>
              </a:p>
            </p:txBody>
          </p:sp>
        </p:grpSp>
        <p:sp>
          <p:nvSpPr>
            <p:cNvPr id="198" name="AutoShape 99"/>
            <p:cNvSpPr>
              <a:spLocks noChangeArrowheads="1"/>
            </p:cNvSpPr>
            <p:nvPr/>
          </p:nvSpPr>
          <p:spPr bwMode="auto">
            <a:xfrm>
              <a:off x="3162786" y="3951409"/>
              <a:ext cx="2166087" cy="21235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71977" tIns="0" rIns="71977" bIns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ja-JP" sz="1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ｺﾞｼｯｸUB" pitchFamily="50" charset="-128"/>
                </a:rPr>
                <a:t>Home Energy Management</a:t>
              </a:r>
            </a:p>
          </p:txBody>
        </p:sp>
        <p:sp>
          <p:nvSpPr>
            <p:cNvPr id="2124" name="Rectangle 29"/>
            <p:cNvSpPr>
              <a:spLocks noChangeArrowheads="1"/>
            </p:cNvSpPr>
            <p:nvPr/>
          </p:nvSpPr>
          <p:spPr bwMode="auto">
            <a:xfrm>
              <a:off x="7610480" y="4886707"/>
              <a:ext cx="427024" cy="27704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altLang="ja-JP" sz="700">
                  <a:latin typeface="HGP創英角ｺﾞｼｯｸUB" pitchFamily="50" charset="-128"/>
                </a:rPr>
                <a:t>Home</a:t>
              </a:r>
            </a:p>
            <a:p>
              <a:pPr algn="ctr"/>
              <a:r>
                <a:rPr lang="en-US" altLang="ja-JP" sz="700">
                  <a:latin typeface="HGP創英角ｺﾞｼｯｸUB" pitchFamily="50" charset="-128"/>
                </a:rPr>
                <a:t>Gateway</a:t>
              </a:r>
            </a:p>
          </p:txBody>
        </p:sp>
        <p:sp>
          <p:nvSpPr>
            <p:cNvPr id="2125" name="Text Box 30"/>
            <p:cNvSpPr txBox="1">
              <a:spLocks noChangeArrowheads="1"/>
            </p:cNvSpPr>
            <p:nvPr/>
          </p:nvSpPr>
          <p:spPr bwMode="auto">
            <a:xfrm>
              <a:off x="5465762" y="6265863"/>
              <a:ext cx="1154363" cy="178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900">
                  <a:latin typeface="HGP創英角ｺﾞｼｯｸUB" pitchFamily="50" charset="-128"/>
                  <a:ea typeface="HGP創英角ｺﾞｼｯｸUB" pitchFamily="50" charset="-128"/>
                </a:rPr>
                <a:t>Daughter’s house</a:t>
              </a:r>
            </a:p>
          </p:txBody>
        </p:sp>
        <p:pic>
          <p:nvPicPr>
            <p:cNvPr id="2126" name="Picture 2" descr="C:\Users\yahara\Pictures\Microsoft クリップ オーガナイザ\j0422110.jp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368300" y="5607050"/>
              <a:ext cx="428625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9" name="Foliennummernplatzhalter 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F724-044E-4BFF-B1B3-DAA52207B431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1133</Words>
  <Application>Microsoft Office PowerPoint</Application>
  <PresentationFormat>Bildschirmpräsentation (4:3)</PresentationFormat>
  <Paragraphs>260</Paragraphs>
  <Slides>21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Hyperion</vt:lpstr>
      <vt:lpstr>SMB Strategic Group 5 (SG 5) Ambient Assisted Living (AAL)</vt:lpstr>
      <vt:lpstr>Participants</vt:lpstr>
      <vt:lpstr>Scope and Definition of AAL</vt:lpstr>
      <vt:lpstr>Key Drivers of AAL</vt:lpstr>
      <vt:lpstr>Summary of National Reports</vt:lpstr>
      <vt:lpstr>Japan</vt:lpstr>
      <vt:lpstr>Example of R&amp;D Project (1)</vt:lpstr>
      <vt:lpstr>Example of R&amp;D Project (2)</vt:lpstr>
      <vt:lpstr>Example of R&amp;D Project (3)</vt:lpstr>
      <vt:lpstr>Example of R&amp;D Project (4)</vt:lpstr>
      <vt:lpstr>Early Business</vt:lpstr>
      <vt:lpstr>China’s Ageing Society</vt:lpstr>
      <vt:lpstr>Household &amp; rehabilitation industry in China</vt:lpstr>
      <vt:lpstr>Example of R&amp;D Project WohnSelbst in Germany</vt:lpstr>
      <vt:lpstr>Project Roadmap AAL Interoperability (RAALI)</vt:lpstr>
      <vt:lpstr>Folie 16</vt:lpstr>
      <vt:lpstr>Folie 17</vt:lpstr>
      <vt:lpstr>German AAL Standardization Roadmap (developed by DKE) </vt:lpstr>
      <vt:lpstr>German AAL Standardization Roadmap Recommendations</vt:lpstr>
      <vt:lpstr>Break-out sessions</vt:lpstr>
      <vt:lpstr>Results of Break-out Sessions SG5 Proposed Projects and Structure</vt:lpstr>
    </vt:vector>
  </TitlesOfParts>
  <Company>Sony Europe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DEHaltrU</dc:creator>
  <cp:lastModifiedBy>DEHaltrU</cp:lastModifiedBy>
  <cp:revision>81</cp:revision>
  <dcterms:created xsi:type="dcterms:W3CDTF">2012-04-23T07:01:36Z</dcterms:created>
  <dcterms:modified xsi:type="dcterms:W3CDTF">2012-05-09T05:14:08Z</dcterms:modified>
</cp:coreProperties>
</file>